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61"/>
  </p:notesMasterIdLst>
  <p:sldIdLst>
    <p:sldId id="258" r:id="rId4"/>
    <p:sldId id="259" r:id="rId5"/>
    <p:sldId id="260" r:id="rId6"/>
    <p:sldId id="261" r:id="rId7"/>
    <p:sldId id="265" r:id="rId8"/>
    <p:sldId id="268" r:id="rId9"/>
    <p:sldId id="269" r:id="rId10"/>
    <p:sldId id="270" r:id="rId11"/>
    <p:sldId id="296" r:id="rId12"/>
    <p:sldId id="271" r:id="rId13"/>
    <p:sldId id="297" r:id="rId14"/>
    <p:sldId id="272" r:id="rId15"/>
    <p:sldId id="298" r:id="rId16"/>
    <p:sldId id="273" r:id="rId17"/>
    <p:sldId id="299" r:id="rId18"/>
    <p:sldId id="274" r:id="rId19"/>
    <p:sldId id="300" r:id="rId20"/>
    <p:sldId id="275" r:id="rId21"/>
    <p:sldId id="301" r:id="rId22"/>
    <p:sldId id="276" r:id="rId23"/>
    <p:sldId id="302" r:id="rId24"/>
    <p:sldId id="277" r:id="rId25"/>
    <p:sldId id="303" r:id="rId26"/>
    <p:sldId id="278" r:id="rId27"/>
    <p:sldId id="304" r:id="rId28"/>
    <p:sldId id="279" r:id="rId29"/>
    <p:sldId id="305" r:id="rId30"/>
    <p:sldId id="280" r:id="rId31"/>
    <p:sldId id="306" r:id="rId32"/>
    <p:sldId id="281" r:id="rId33"/>
    <p:sldId id="307" r:id="rId34"/>
    <p:sldId id="284" r:id="rId35"/>
    <p:sldId id="285" r:id="rId36"/>
    <p:sldId id="308" r:id="rId37"/>
    <p:sldId id="286" r:id="rId38"/>
    <p:sldId id="309" r:id="rId39"/>
    <p:sldId id="287" r:id="rId40"/>
    <p:sldId id="310" r:id="rId41"/>
    <p:sldId id="288" r:id="rId42"/>
    <p:sldId id="311" r:id="rId43"/>
    <p:sldId id="289" r:id="rId44"/>
    <p:sldId id="312" r:id="rId45"/>
    <p:sldId id="290" r:id="rId46"/>
    <p:sldId id="313" r:id="rId47"/>
    <p:sldId id="291" r:id="rId48"/>
    <p:sldId id="314" r:id="rId49"/>
    <p:sldId id="292" r:id="rId50"/>
    <p:sldId id="315" r:id="rId51"/>
    <p:sldId id="293" r:id="rId52"/>
    <p:sldId id="316" r:id="rId53"/>
    <p:sldId id="294" r:id="rId54"/>
    <p:sldId id="317" r:id="rId55"/>
    <p:sldId id="295" r:id="rId56"/>
    <p:sldId id="318" r:id="rId57"/>
    <p:sldId id="319" r:id="rId58"/>
    <p:sldId id="320" r:id="rId59"/>
    <p:sldId id="25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ECE72-44B4-45DB-923B-47AA9AEF77A2}" type="datetimeFigureOut">
              <a:rPr lang="en-US" smtClean="0"/>
              <a:t>5/17/2022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A47E5-C8A5-4970-A6A5-72B766614C5F}" type="slidenum">
              <a:rPr lang="en-US" smtClean="0"/>
              <a:t>‹#›</a:t>
            </a:fld>
            <a:endParaRPr lang="en-US"/>
          </a:p>
        </p:txBody>
      </p:sp>
    </p:spTree>
    <p:extLst>
      <p:ext uri="{BB962C8B-B14F-4D97-AF65-F5344CB8AC3E}">
        <p14:creationId xmlns:p14="http://schemas.microsoft.com/office/powerpoint/2010/main" val="368247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a:ln/>
        </p:spPr>
      </p:sp>
      <p:sp>
        <p:nvSpPr>
          <p:cNvPr id="548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42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B15C60E1-0250-445B-B22E-56764BFEFA37}" type="slidenum">
              <a:rPr lang="en-US" altLang="en-US" sz="1200" smtClean="0">
                <a:solidFill>
                  <a:prstClr val="black"/>
                </a:solidFill>
              </a:rPr>
              <a:pPr eaLnBrk="1" hangingPunct="1">
                <a:defRPr/>
              </a:pPr>
              <a:t>1</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5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62F783C8-D386-443F-8CB6-B8AA90321457}" type="slidenum">
              <a:rPr lang="en-US" altLang="en-US" sz="1200" smtClean="0">
                <a:solidFill>
                  <a:prstClr val="black"/>
                </a:solidFill>
              </a:rPr>
              <a:pPr eaLnBrk="1" hangingPunct="1">
                <a:defRPr/>
              </a:pPr>
              <a:t>3</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550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63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159EDB4C-B6B0-4C5B-B1F0-E5CE0956E8C8}" type="slidenum">
              <a:rPr lang="en-US" altLang="en-US" sz="1200" smtClean="0">
                <a:solidFill>
                  <a:prstClr val="black"/>
                </a:solidFill>
              </a:rPr>
              <a:pPr eaLnBrk="1" hangingPunct="1">
                <a:defRPr/>
              </a:pPr>
              <a:t>4</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ln/>
        </p:spPr>
      </p:sp>
      <p:sp>
        <p:nvSpPr>
          <p:cNvPr id="555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04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2F529169-F9CA-41CA-BD99-AD42FDDE74E3}" type="slidenum">
              <a:rPr lang="en-US" altLang="en-US" sz="1200" smtClean="0">
                <a:solidFill>
                  <a:prstClr val="black"/>
                </a:solidFill>
              </a:rPr>
              <a:pPr eaLnBrk="1" hangingPunct="1">
                <a:defRPr/>
              </a:pPr>
              <a:t>5</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FA5626-9584-4676-A096-95A1FE7C7F4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393249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420009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313292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DE443-9AF1-4D92-810B-A751F71AE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81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E9FDF-E1D1-434B-BD11-749BF295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10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E1931-BA41-4173-ACEA-2071E1CB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024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49727-AEDC-4382-8D87-20DE4C516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60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816655-B12E-48E0-A085-5A2F5863E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57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BC864-3F7E-49C6-8535-E4C24F46F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9042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50E91B-06C9-4043-923A-F3D36721D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4230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8D322-E1B9-40BC-8A01-597100BE1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439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A5626-9584-4676-A096-95A1FE7C7F4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1824879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97C73-5CD3-49D9-A221-D82A008E1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9141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3F24-0031-40D1-A534-F40E9A700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29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D0F62-5D8F-4038-9B4F-1F8EBCCF8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05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33CB85-FD0C-4FDA-B2E6-C22FF9C62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49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DE443-9AF1-4D92-810B-A751F71AE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3200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1E9FDF-E1D1-434B-BD11-749BF295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5889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E1931-BA41-4173-ACEA-2071E1CB8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383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49727-AEDC-4382-8D87-20DE4C516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01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816655-B12E-48E0-A085-5A2F5863E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17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BC864-3F7E-49C6-8535-E4C24F46F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07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626-9584-4676-A096-95A1FE7C7F4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237640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50E91B-06C9-4043-923A-F3D36721D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2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B8D322-E1B9-40BC-8A01-597100BE1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909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97C73-5CD3-49D9-A221-D82A008E1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473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763F24-0031-40D1-A534-F40E9A700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93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D0F62-5D8F-4038-9B4F-1F8EBCCF8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323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33CB85-FD0C-4FDA-B2E6-C22FF9C629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5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FA5626-9584-4676-A096-95A1FE7C7F4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123399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A5626-9584-4676-A096-95A1FE7C7F46}"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43107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A5626-9584-4676-A096-95A1FE7C7F46}"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393906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A5626-9584-4676-A096-95A1FE7C7F46}"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347376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A5626-9584-4676-A096-95A1FE7C7F4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367064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A5626-9584-4676-A096-95A1FE7C7F4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D0068-92EA-4050-A8D6-C5704D8ACC9F}" type="slidenum">
              <a:rPr lang="en-US" smtClean="0"/>
              <a:t>‹#›</a:t>
            </a:fld>
            <a:endParaRPr lang="en-US"/>
          </a:p>
        </p:txBody>
      </p:sp>
    </p:spTree>
    <p:extLst>
      <p:ext uri="{BB962C8B-B14F-4D97-AF65-F5344CB8AC3E}">
        <p14:creationId xmlns:p14="http://schemas.microsoft.com/office/powerpoint/2010/main" val="271358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A5626-9584-4676-A096-95A1FE7C7F46}" type="datetimeFigureOut">
              <a:rPr lang="en-US" smtClean="0"/>
              <a:t>5/17/2022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0068-92EA-4050-A8D6-C5704D8ACC9F}" type="slidenum">
              <a:rPr lang="en-US" smtClean="0"/>
              <a:t>‹#›</a:t>
            </a:fld>
            <a:endParaRPr lang="en-US"/>
          </a:p>
        </p:txBody>
      </p:sp>
    </p:spTree>
    <p:extLst>
      <p:ext uri="{BB962C8B-B14F-4D97-AF65-F5344CB8AC3E}">
        <p14:creationId xmlns:p14="http://schemas.microsoft.com/office/powerpoint/2010/main" val="329120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8084B31-EF3C-417F-A2FC-5E1B88AAEF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9747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8084B31-EF3C-417F-A2FC-5E1B88AAEF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62997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381000"/>
            <a:ext cx="7772400" cy="857250"/>
          </a:xfrm>
        </p:spPr>
        <p:txBody>
          <a:bodyPr/>
          <a:lstStyle/>
          <a:p>
            <a:r>
              <a:rPr lang="en-US" altLang="en-US"/>
              <a:t>Hi-Landers Ham Class</a:t>
            </a:r>
          </a:p>
        </p:txBody>
      </p:sp>
      <p:sp>
        <p:nvSpPr>
          <p:cNvPr id="2051" name="Subtitle 2"/>
          <p:cNvSpPr>
            <a:spLocks noGrp="1"/>
          </p:cNvSpPr>
          <p:nvPr>
            <p:ph type="subTitle" idx="1"/>
          </p:nvPr>
        </p:nvSpPr>
        <p:spPr>
          <a:xfrm>
            <a:off x="1143000" y="5410200"/>
            <a:ext cx="6400800" cy="1219200"/>
          </a:xfrm>
        </p:spPr>
        <p:txBody>
          <a:bodyPr/>
          <a:lstStyle/>
          <a:p>
            <a:r>
              <a:rPr lang="en-US" altLang="en-US"/>
              <a:t>Instructed by Rich Bugarin W6EC</a:t>
            </a:r>
          </a:p>
        </p:txBody>
      </p:sp>
      <p:pic>
        <p:nvPicPr>
          <p:cNvPr id="2052" name="Picture 2" descr="C:\Documents and Settings\Rich Bugarin\My Documents\Rich\4x4\Hi-Landers\Art\Hi-Landers Logo 9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4271963"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0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itle 1"/>
          <p:cNvSpPr>
            <a:spLocks noGrp="1"/>
          </p:cNvSpPr>
          <p:nvPr>
            <p:ph type="title"/>
          </p:nvPr>
        </p:nvSpPr>
        <p:spPr/>
        <p:txBody>
          <a:bodyPr/>
          <a:lstStyle/>
          <a:p>
            <a:r>
              <a:rPr lang="en-US" altLang="en-US"/>
              <a:t>T9A02</a:t>
            </a:r>
          </a:p>
        </p:txBody>
      </p:sp>
      <p:sp>
        <p:nvSpPr>
          <p:cNvPr id="3" name="Content Placeholder 2"/>
          <p:cNvSpPr>
            <a:spLocks noGrp="1"/>
          </p:cNvSpPr>
          <p:nvPr>
            <p:ph idx="1"/>
          </p:nvPr>
        </p:nvSpPr>
        <p:spPr>
          <a:xfrm>
            <a:off x="457200" y="1600200"/>
            <a:ext cx="8229600" cy="4876800"/>
          </a:xfrm>
        </p:spPr>
        <p:txBody>
          <a:bodyPr/>
          <a:lstStyle/>
          <a:p>
            <a:pPr>
              <a:buFontTx/>
              <a:buNone/>
            </a:pPr>
            <a:r>
              <a:rPr lang="en-US" altLang="en-US" sz="2800" dirty="0"/>
              <a:t>Which of the following describes a type of antenna loading?</a:t>
            </a:r>
          </a:p>
          <a:p>
            <a:pPr>
              <a:buFontTx/>
              <a:buNone/>
            </a:pPr>
            <a:r>
              <a:rPr lang="en-US" altLang="en-US" sz="2800" dirty="0"/>
              <a:t>A. Electrically lengthening by inserting inductors in radiating elements</a:t>
            </a:r>
          </a:p>
          <a:p>
            <a:pPr>
              <a:buFontTx/>
              <a:buNone/>
            </a:pPr>
            <a:r>
              <a:rPr lang="en-US" altLang="en-US" sz="2800" dirty="0"/>
              <a:t>B. Inserting a resistor in the radiating portion of the antenna to make it resonant</a:t>
            </a:r>
          </a:p>
          <a:p>
            <a:pPr>
              <a:buFontTx/>
              <a:buNone/>
            </a:pPr>
            <a:r>
              <a:rPr lang="en-US" altLang="en-US" sz="2800" dirty="0"/>
              <a:t>C. Installing a spring in the base of a mobile vertical antenna to make it more flexible</a:t>
            </a:r>
          </a:p>
          <a:p>
            <a:pPr>
              <a:buFontTx/>
              <a:buNone/>
            </a:pPr>
            <a:r>
              <a:rPr lang="en-US" altLang="en-US" sz="2800" dirty="0"/>
              <a:t>D. Strengthening the radiating elements of a beam antenna to better resist wind damage</a:t>
            </a:r>
          </a:p>
        </p:txBody>
      </p:sp>
    </p:spTree>
    <p:extLst>
      <p:ext uri="{BB962C8B-B14F-4D97-AF65-F5344CB8AC3E}">
        <p14:creationId xmlns:p14="http://schemas.microsoft.com/office/powerpoint/2010/main" val="65119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itle 1"/>
          <p:cNvSpPr>
            <a:spLocks noGrp="1"/>
          </p:cNvSpPr>
          <p:nvPr>
            <p:ph type="title"/>
          </p:nvPr>
        </p:nvSpPr>
        <p:spPr/>
        <p:txBody>
          <a:bodyPr/>
          <a:lstStyle/>
          <a:p>
            <a:r>
              <a:rPr lang="en-US" altLang="en-US"/>
              <a:t>T9A02</a:t>
            </a:r>
          </a:p>
        </p:txBody>
      </p:sp>
      <p:sp>
        <p:nvSpPr>
          <p:cNvPr id="3" name="Content Placeholder 2"/>
          <p:cNvSpPr>
            <a:spLocks noGrp="1"/>
          </p:cNvSpPr>
          <p:nvPr>
            <p:ph idx="1"/>
          </p:nvPr>
        </p:nvSpPr>
        <p:spPr>
          <a:xfrm>
            <a:off x="457200" y="1600200"/>
            <a:ext cx="8229600" cy="4876800"/>
          </a:xfrm>
        </p:spPr>
        <p:txBody>
          <a:bodyPr/>
          <a:lstStyle/>
          <a:p>
            <a:pPr>
              <a:buFontTx/>
              <a:buNone/>
            </a:pPr>
            <a:r>
              <a:rPr lang="en-US" altLang="en-US" sz="2800" dirty="0"/>
              <a:t>Which of the following describes a type of antenna loading?</a:t>
            </a:r>
          </a:p>
          <a:p>
            <a:pPr>
              <a:buFontTx/>
              <a:buNone/>
            </a:pPr>
            <a:r>
              <a:rPr lang="en-US" altLang="en-US" sz="2800" dirty="0"/>
              <a:t>A. Electrically lengthening by inserting inductors in radiating elements</a:t>
            </a:r>
          </a:p>
          <a:p>
            <a:pPr>
              <a:buFontTx/>
              <a:buNone/>
            </a:pPr>
            <a:r>
              <a:rPr lang="en-US" altLang="en-US" sz="2800" dirty="0">
                <a:solidFill>
                  <a:schemeClr val="bg1">
                    <a:lumMod val="75000"/>
                  </a:schemeClr>
                </a:solidFill>
              </a:rPr>
              <a:t>B. Inserting a resistor in the radiating portion of the antenna to make it resonant</a:t>
            </a:r>
          </a:p>
          <a:p>
            <a:pPr>
              <a:buFontTx/>
              <a:buNone/>
            </a:pPr>
            <a:r>
              <a:rPr lang="en-US" altLang="en-US" sz="2800" dirty="0">
                <a:solidFill>
                  <a:schemeClr val="bg1">
                    <a:lumMod val="75000"/>
                  </a:schemeClr>
                </a:solidFill>
              </a:rPr>
              <a:t>C. Installing a spring in the base of a mobile vertical antenna to make it more flexible</a:t>
            </a:r>
          </a:p>
          <a:p>
            <a:pPr>
              <a:buFontTx/>
              <a:buNone/>
            </a:pPr>
            <a:r>
              <a:rPr lang="en-US" altLang="en-US" sz="2800" dirty="0">
                <a:solidFill>
                  <a:schemeClr val="bg1">
                    <a:lumMod val="75000"/>
                  </a:schemeClr>
                </a:solidFill>
              </a:rPr>
              <a:t>D. Strengthening the radiating elements of a beam antenna to better resist wind damage</a:t>
            </a:r>
          </a:p>
        </p:txBody>
      </p:sp>
    </p:spTree>
    <p:extLst>
      <p:ext uri="{BB962C8B-B14F-4D97-AF65-F5344CB8AC3E}">
        <p14:creationId xmlns:p14="http://schemas.microsoft.com/office/powerpoint/2010/main" val="135934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itle 1"/>
          <p:cNvSpPr>
            <a:spLocks noGrp="1"/>
          </p:cNvSpPr>
          <p:nvPr>
            <p:ph type="title"/>
          </p:nvPr>
        </p:nvSpPr>
        <p:spPr/>
        <p:txBody>
          <a:bodyPr/>
          <a:lstStyle/>
          <a:p>
            <a:r>
              <a:rPr lang="en-US" altLang="en-US"/>
              <a:t>T9A03</a:t>
            </a:r>
          </a:p>
        </p:txBody>
      </p:sp>
      <p:sp>
        <p:nvSpPr>
          <p:cNvPr id="3" name="Content Placeholder 2"/>
          <p:cNvSpPr>
            <a:spLocks noGrp="1"/>
          </p:cNvSpPr>
          <p:nvPr>
            <p:ph idx="1"/>
          </p:nvPr>
        </p:nvSpPr>
        <p:spPr>
          <a:xfrm>
            <a:off x="450742" y="1166018"/>
            <a:ext cx="8229600" cy="4525963"/>
          </a:xfrm>
        </p:spPr>
        <p:txBody>
          <a:bodyPr/>
          <a:lstStyle/>
          <a:p>
            <a:pPr>
              <a:buFontTx/>
              <a:buNone/>
            </a:pPr>
            <a:r>
              <a:rPr lang="en-US" altLang="en-US" dirty="0"/>
              <a:t>Which of the following describes a simple dipole oriented parallel to Earth's surface?</a:t>
            </a:r>
          </a:p>
          <a:p>
            <a:pPr>
              <a:buFontTx/>
              <a:buNone/>
            </a:pPr>
            <a:r>
              <a:rPr lang="en-US" altLang="en-US" dirty="0"/>
              <a:t>A. A ground-wave antenna</a:t>
            </a:r>
          </a:p>
          <a:p>
            <a:pPr>
              <a:buFontTx/>
              <a:buNone/>
            </a:pPr>
            <a:r>
              <a:rPr lang="en-US" altLang="en-US" dirty="0"/>
              <a:t>B. A horizontally polarized antenna</a:t>
            </a:r>
          </a:p>
          <a:p>
            <a:pPr>
              <a:buFontTx/>
              <a:buNone/>
            </a:pPr>
            <a:r>
              <a:rPr lang="en-US" altLang="en-US" dirty="0"/>
              <a:t>C. A travelling-wave antenna</a:t>
            </a:r>
          </a:p>
          <a:p>
            <a:pPr>
              <a:buFontTx/>
              <a:buNone/>
            </a:pPr>
            <a:r>
              <a:rPr lang="en-US" altLang="en-US" dirty="0"/>
              <a:t>D. A vertically polarized antenna </a:t>
            </a:r>
          </a:p>
        </p:txBody>
      </p:sp>
    </p:spTree>
    <p:extLst>
      <p:ext uri="{BB962C8B-B14F-4D97-AF65-F5344CB8AC3E}">
        <p14:creationId xmlns:p14="http://schemas.microsoft.com/office/powerpoint/2010/main" val="33925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1002E-E402-497D-88EB-5D09595D094F}"/>
              </a:ext>
            </a:extLst>
          </p:cNvPr>
          <p:cNvPicPr>
            <a:picLocks noChangeAspect="1"/>
          </p:cNvPicPr>
          <p:nvPr/>
        </p:nvPicPr>
        <p:blipFill>
          <a:blip r:embed="rId2"/>
          <a:stretch>
            <a:fillRect/>
          </a:stretch>
        </p:blipFill>
        <p:spPr>
          <a:xfrm>
            <a:off x="5296508" y="4343400"/>
            <a:ext cx="3571267" cy="2514600"/>
          </a:xfrm>
          <a:prstGeom prst="rect">
            <a:avLst/>
          </a:prstGeom>
        </p:spPr>
      </p:pic>
      <p:sp>
        <p:nvSpPr>
          <p:cNvPr id="478210" name="Title 1"/>
          <p:cNvSpPr>
            <a:spLocks noGrp="1"/>
          </p:cNvSpPr>
          <p:nvPr>
            <p:ph type="title"/>
          </p:nvPr>
        </p:nvSpPr>
        <p:spPr/>
        <p:txBody>
          <a:bodyPr/>
          <a:lstStyle/>
          <a:p>
            <a:r>
              <a:rPr lang="en-US" altLang="en-US"/>
              <a:t>T9A03</a:t>
            </a:r>
          </a:p>
        </p:txBody>
      </p:sp>
      <p:sp>
        <p:nvSpPr>
          <p:cNvPr id="3" name="Content Placeholder 2"/>
          <p:cNvSpPr>
            <a:spLocks noGrp="1"/>
          </p:cNvSpPr>
          <p:nvPr>
            <p:ph idx="1"/>
          </p:nvPr>
        </p:nvSpPr>
        <p:spPr>
          <a:xfrm>
            <a:off x="450742" y="1166018"/>
            <a:ext cx="8229600" cy="4525963"/>
          </a:xfrm>
        </p:spPr>
        <p:txBody>
          <a:bodyPr/>
          <a:lstStyle/>
          <a:p>
            <a:pPr>
              <a:buFontTx/>
              <a:buNone/>
            </a:pPr>
            <a:r>
              <a:rPr lang="en-US" altLang="en-US" dirty="0"/>
              <a:t>Which of the following describes a simple dipole oriented parallel to Earth's surface?</a:t>
            </a:r>
          </a:p>
          <a:p>
            <a:pPr>
              <a:buFontTx/>
              <a:buNone/>
            </a:pPr>
            <a:r>
              <a:rPr lang="en-US" altLang="en-US" dirty="0">
                <a:solidFill>
                  <a:schemeClr val="bg1">
                    <a:lumMod val="75000"/>
                  </a:schemeClr>
                </a:solidFill>
              </a:rPr>
              <a:t>A. A ground-wave antenna</a:t>
            </a:r>
          </a:p>
          <a:p>
            <a:pPr>
              <a:buFontTx/>
              <a:buNone/>
            </a:pPr>
            <a:r>
              <a:rPr lang="en-US" altLang="en-US" dirty="0"/>
              <a:t>B. A horizontally polarized antenna</a:t>
            </a:r>
          </a:p>
          <a:p>
            <a:pPr>
              <a:buFontTx/>
              <a:buNone/>
            </a:pPr>
            <a:r>
              <a:rPr lang="en-US" altLang="en-US" dirty="0">
                <a:solidFill>
                  <a:schemeClr val="bg1">
                    <a:lumMod val="75000"/>
                  </a:schemeClr>
                </a:solidFill>
              </a:rPr>
              <a:t>C. A travelling-wave antenna</a:t>
            </a:r>
          </a:p>
          <a:p>
            <a:pPr>
              <a:buFontTx/>
              <a:buNone/>
            </a:pPr>
            <a:r>
              <a:rPr lang="en-US" altLang="en-US" dirty="0">
                <a:solidFill>
                  <a:schemeClr val="bg1">
                    <a:lumMod val="75000"/>
                  </a:schemeClr>
                </a:solidFill>
              </a:rPr>
              <a:t>D. A vertically polarized antenna </a:t>
            </a:r>
          </a:p>
        </p:txBody>
      </p:sp>
      <p:pic>
        <p:nvPicPr>
          <p:cNvPr id="4" name="Picture 3">
            <a:extLst>
              <a:ext uri="{FF2B5EF4-FFF2-40B4-BE49-F238E27FC236}">
                <a16:creationId xmlns:a16="http://schemas.microsoft.com/office/drawing/2014/main" id="{6FF51780-BC6C-4B23-85C2-356EDE3F5ABD}"/>
              </a:ext>
            </a:extLst>
          </p:cNvPr>
          <p:cNvPicPr>
            <a:picLocks noChangeAspect="1"/>
          </p:cNvPicPr>
          <p:nvPr/>
        </p:nvPicPr>
        <p:blipFill>
          <a:blip r:embed="rId3"/>
          <a:stretch>
            <a:fillRect/>
          </a:stretch>
        </p:blipFill>
        <p:spPr>
          <a:xfrm>
            <a:off x="276225" y="4953000"/>
            <a:ext cx="4295775" cy="1873565"/>
          </a:xfrm>
          <a:prstGeom prst="rect">
            <a:avLst/>
          </a:prstGeom>
        </p:spPr>
      </p:pic>
    </p:spTree>
    <p:extLst>
      <p:ext uri="{BB962C8B-B14F-4D97-AF65-F5344CB8AC3E}">
        <p14:creationId xmlns:p14="http://schemas.microsoft.com/office/powerpoint/2010/main" val="164909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itle 1"/>
          <p:cNvSpPr>
            <a:spLocks noGrp="1"/>
          </p:cNvSpPr>
          <p:nvPr>
            <p:ph type="title"/>
          </p:nvPr>
        </p:nvSpPr>
        <p:spPr/>
        <p:txBody>
          <a:bodyPr/>
          <a:lstStyle/>
          <a:p>
            <a:r>
              <a:rPr lang="en-US" altLang="en-US"/>
              <a:t>T9A04</a:t>
            </a:r>
          </a:p>
        </p:txBody>
      </p:sp>
      <p:sp>
        <p:nvSpPr>
          <p:cNvPr id="3" name="Content Placeholder 2"/>
          <p:cNvSpPr>
            <a:spLocks noGrp="1"/>
          </p:cNvSpPr>
          <p:nvPr>
            <p:ph idx="1"/>
          </p:nvPr>
        </p:nvSpPr>
        <p:spPr>
          <a:xfrm>
            <a:off x="457200" y="1219200"/>
            <a:ext cx="8229600" cy="5364162"/>
          </a:xfrm>
        </p:spPr>
        <p:txBody>
          <a:bodyPr/>
          <a:lstStyle/>
          <a:p>
            <a:pPr>
              <a:buFontTx/>
              <a:buNone/>
            </a:pPr>
            <a:r>
              <a:rPr lang="en-US" altLang="en-US" sz="3000" dirty="0"/>
              <a:t>What is a disadvantage of the short, flexible antenna supplied with most handheld radio transceivers, compared to a full-sized quarter-wave antenna?</a:t>
            </a:r>
          </a:p>
          <a:p>
            <a:pPr>
              <a:buFontTx/>
              <a:buNone/>
            </a:pPr>
            <a:r>
              <a:rPr lang="en-US" altLang="en-US" sz="3000" dirty="0"/>
              <a:t>A. It has low efficiency</a:t>
            </a:r>
          </a:p>
          <a:p>
            <a:pPr>
              <a:buFontTx/>
              <a:buNone/>
            </a:pPr>
            <a:r>
              <a:rPr lang="en-US" altLang="en-US" sz="3000" dirty="0"/>
              <a:t>B. It transmits only circularly polarized signals</a:t>
            </a:r>
          </a:p>
          <a:p>
            <a:pPr>
              <a:buFontTx/>
              <a:buNone/>
            </a:pPr>
            <a:r>
              <a:rPr lang="en-US" altLang="en-US" sz="3000" dirty="0"/>
              <a:t>C. It is mechanically fragile</a:t>
            </a:r>
          </a:p>
          <a:p>
            <a:pPr>
              <a:buFontTx/>
              <a:buNone/>
            </a:pPr>
            <a:r>
              <a:rPr lang="en-US" altLang="en-US" sz="3000" dirty="0"/>
              <a:t>D. All these choices are correct</a:t>
            </a:r>
          </a:p>
        </p:txBody>
      </p:sp>
    </p:spTree>
    <p:extLst>
      <p:ext uri="{BB962C8B-B14F-4D97-AF65-F5344CB8AC3E}">
        <p14:creationId xmlns:p14="http://schemas.microsoft.com/office/powerpoint/2010/main" val="264058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438AB-954A-4D75-AC65-02D063E30D29}"/>
              </a:ext>
            </a:extLst>
          </p:cNvPr>
          <p:cNvPicPr>
            <a:picLocks noChangeAspect="1"/>
          </p:cNvPicPr>
          <p:nvPr/>
        </p:nvPicPr>
        <p:blipFill>
          <a:blip r:embed="rId2"/>
          <a:stretch>
            <a:fillRect/>
          </a:stretch>
        </p:blipFill>
        <p:spPr>
          <a:xfrm>
            <a:off x="6400800" y="3706812"/>
            <a:ext cx="4378046" cy="2876550"/>
          </a:xfrm>
          <a:prstGeom prst="rect">
            <a:avLst/>
          </a:prstGeom>
        </p:spPr>
      </p:pic>
      <p:sp>
        <p:nvSpPr>
          <p:cNvPr id="479234" name="Title 1"/>
          <p:cNvSpPr>
            <a:spLocks noGrp="1"/>
          </p:cNvSpPr>
          <p:nvPr>
            <p:ph type="title"/>
          </p:nvPr>
        </p:nvSpPr>
        <p:spPr/>
        <p:txBody>
          <a:bodyPr/>
          <a:lstStyle/>
          <a:p>
            <a:r>
              <a:rPr lang="en-US" altLang="en-US"/>
              <a:t>T9A04</a:t>
            </a:r>
          </a:p>
        </p:txBody>
      </p:sp>
      <p:sp>
        <p:nvSpPr>
          <p:cNvPr id="3" name="Content Placeholder 2"/>
          <p:cNvSpPr>
            <a:spLocks noGrp="1"/>
          </p:cNvSpPr>
          <p:nvPr>
            <p:ph idx="1"/>
          </p:nvPr>
        </p:nvSpPr>
        <p:spPr>
          <a:xfrm>
            <a:off x="457200" y="1219200"/>
            <a:ext cx="8229600" cy="5364162"/>
          </a:xfrm>
        </p:spPr>
        <p:txBody>
          <a:bodyPr/>
          <a:lstStyle/>
          <a:p>
            <a:pPr>
              <a:buFontTx/>
              <a:buNone/>
            </a:pPr>
            <a:r>
              <a:rPr lang="en-US" altLang="en-US" sz="3000" dirty="0"/>
              <a:t>What is a disadvantage of the short, flexible antenna supplied with most handheld radio transceivers, compared to a full-sized quarter-wave antenna?</a:t>
            </a:r>
          </a:p>
          <a:p>
            <a:pPr>
              <a:buFontTx/>
              <a:buNone/>
            </a:pPr>
            <a:r>
              <a:rPr lang="en-US" altLang="en-US" sz="3000" dirty="0"/>
              <a:t>A. It has low efficiency</a:t>
            </a:r>
          </a:p>
          <a:p>
            <a:pPr>
              <a:buFontTx/>
              <a:buNone/>
            </a:pPr>
            <a:r>
              <a:rPr lang="en-US" altLang="en-US" sz="3000" dirty="0">
                <a:solidFill>
                  <a:schemeClr val="bg1">
                    <a:lumMod val="75000"/>
                  </a:schemeClr>
                </a:solidFill>
              </a:rPr>
              <a:t>B. It transmits only circularly polarized signals</a:t>
            </a:r>
          </a:p>
          <a:p>
            <a:pPr>
              <a:buFontTx/>
              <a:buNone/>
            </a:pPr>
            <a:r>
              <a:rPr lang="en-US" altLang="en-US" sz="3000" dirty="0">
                <a:solidFill>
                  <a:schemeClr val="bg1">
                    <a:lumMod val="75000"/>
                  </a:schemeClr>
                </a:solidFill>
              </a:rPr>
              <a:t>C. It is mechanically fragile</a:t>
            </a:r>
          </a:p>
          <a:p>
            <a:pPr>
              <a:buFontTx/>
              <a:buNone/>
            </a:pPr>
            <a:r>
              <a:rPr lang="en-US" altLang="en-US" sz="3000" dirty="0">
                <a:solidFill>
                  <a:schemeClr val="bg1">
                    <a:lumMod val="75000"/>
                  </a:schemeClr>
                </a:solidFill>
              </a:rPr>
              <a:t>D. All these choices are correct</a:t>
            </a:r>
          </a:p>
        </p:txBody>
      </p:sp>
    </p:spTree>
    <p:extLst>
      <p:ext uri="{BB962C8B-B14F-4D97-AF65-F5344CB8AC3E}">
        <p14:creationId xmlns:p14="http://schemas.microsoft.com/office/powerpoint/2010/main" val="102584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itle 1"/>
          <p:cNvSpPr>
            <a:spLocks noGrp="1"/>
          </p:cNvSpPr>
          <p:nvPr>
            <p:ph type="title"/>
          </p:nvPr>
        </p:nvSpPr>
        <p:spPr/>
        <p:txBody>
          <a:bodyPr/>
          <a:lstStyle/>
          <a:p>
            <a:r>
              <a:rPr lang="en-US" altLang="en-US"/>
              <a:t>T9A05</a:t>
            </a:r>
          </a:p>
        </p:txBody>
      </p:sp>
      <p:sp>
        <p:nvSpPr>
          <p:cNvPr id="3" name="Content Placeholder 2"/>
          <p:cNvSpPr>
            <a:spLocks noGrp="1"/>
          </p:cNvSpPr>
          <p:nvPr>
            <p:ph idx="1"/>
          </p:nvPr>
        </p:nvSpPr>
        <p:spPr/>
        <p:txBody>
          <a:bodyPr/>
          <a:lstStyle/>
          <a:p>
            <a:pPr>
              <a:buFontTx/>
              <a:buNone/>
            </a:pPr>
            <a:r>
              <a:rPr lang="en-US" altLang="en-US" dirty="0"/>
              <a:t>Which of the following increases the resonant frequency of a dipole antenna?</a:t>
            </a:r>
          </a:p>
          <a:p>
            <a:pPr>
              <a:buFontTx/>
              <a:buNone/>
            </a:pPr>
            <a:r>
              <a:rPr lang="en-US" altLang="en-US" dirty="0"/>
              <a:t>A. Lengthening it</a:t>
            </a:r>
          </a:p>
          <a:p>
            <a:pPr>
              <a:buFontTx/>
              <a:buNone/>
            </a:pPr>
            <a:r>
              <a:rPr lang="en-US" altLang="en-US" dirty="0"/>
              <a:t>B. Inserting coils in series with radiating wires</a:t>
            </a:r>
          </a:p>
          <a:p>
            <a:pPr>
              <a:buFontTx/>
              <a:buNone/>
            </a:pPr>
            <a:r>
              <a:rPr lang="en-US" altLang="en-US" dirty="0"/>
              <a:t>C. Shortening it</a:t>
            </a:r>
          </a:p>
          <a:p>
            <a:pPr>
              <a:buFontTx/>
              <a:buNone/>
            </a:pPr>
            <a:r>
              <a:rPr lang="en-US" altLang="en-US" dirty="0"/>
              <a:t>D. Adding capacitive loading to the ends of the radiating wires</a:t>
            </a:r>
          </a:p>
        </p:txBody>
      </p:sp>
    </p:spTree>
    <p:extLst>
      <p:ext uri="{BB962C8B-B14F-4D97-AF65-F5344CB8AC3E}">
        <p14:creationId xmlns:p14="http://schemas.microsoft.com/office/powerpoint/2010/main" val="399644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itle 1"/>
          <p:cNvSpPr>
            <a:spLocks noGrp="1"/>
          </p:cNvSpPr>
          <p:nvPr>
            <p:ph type="title"/>
          </p:nvPr>
        </p:nvSpPr>
        <p:spPr/>
        <p:txBody>
          <a:bodyPr/>
          <a:lstStyle/>
          <a:p>
            <a:r>
              <a:rPr lang="en-US" altLang="en-US"/>
              <a:t>T9A05</a:t>
            </a:r>
          </a:p>
        </p:txBody>
      </p:sp>
      <p:sp>
        <p:nvSpPr>
          <p:cNvPr id="3" name="Content Placeholder 2"/>
          <p:cNvSpPr>
            <a:spLocks noGrp="1"/>
          </p:cNvSpPr>
          <p:nvPr>
            <p:ph idx="1"/>
          </p:nvPr>
        </p:nvSpPr>
        <p:spPr/>
        <p:txBody>
          <a:bodyPr/>
          <a:lstStyle/>
          <a:p>
            <a:pPr>
              <a:buFontTx/>
              <a:buNone/>
            </a:pPr>
            <a:r>
              <a:rPr lang="en-US" altLang="en-US" dirty="0"/>
              <a:t>Which of the following increases the resonant frequency of a dipole antenna?</a:t>
            </a:r>
          </a:p>
          <a:p>
            <a:pPr>
              <a:buFontTx/>
              <a:buNone/>
            </a:pPr>
            <a:r>
              <a:rPr lang="en-US" altLang="en-US" dirty="0">
                <a:solidFill>
                  <a:schemeClr val="bg1">
                    <a:lumMod val="75000"/>
                  </a:schemeClr>
                </a:solidFill>
              </a:rPr>
              <a:t>A. Lengthening it</a:t>
            </a:r>
          </a:p>
          <a:p>
            <a:pPr>
              <a:buFontTx/>
              <a:buNone/>
            </a:pPr>
            <a:r>
              <a:rPr lang="en-US" altLang="en-US" dirty="0">
                <a:solidFill>
                  <a:schemeClr val="bg1">
                    <a:lumMod val="75000"/>
                  </a:schemeClr>
                </a:solidFill>
              </a:rPr>
              <a:t>B. Inserting coils in series with radiating wires</a:t>
            </a:r>
          </a:p>
          <a:p>
            <a:pPr>
              <a:buFontTx/>
              <a:buNone/>
            </a:pPr>
            <a:r>
              <a:rPr lang="en-US" altLang="en-US" dirty="0"/>
              <a:t>C. Shortening it </a:t>
            </a:r>
            <a:r>
              <a:rPr lang="en-US" altLang="en-US" dirty="0">
                <a:solidFill>
                  <a:srgbClr val="0070C0"/>
                </a:solidFill>
              </a:rPr>
              <a:t>(Remember John Trovita)</a:t>
            </a:r>
          </a:p>
          <a:p>
            <a:pPr>
              <a:buFontTx/>
              <a:buNone/>
            </a:pPr>
            <a:r>
              <a:rPr lang="en-US" altLang="en-US" dirty="0">
                <a:solidFill>
                  <a:schemeClr val="bg1">
                    <a:lumMod val="75000"/>
                  </a:schemeClr>
                </a:solidFill>
              </a:rPr>
              <a:t>D. Adding capacitive loading to the ends of the radiating wires</a:t>
            </a:r>
          </a:p>
        </p:txBody>
      </p:sp>
    </p:spTree>
    <p:extLst>
      <p:ext uri="{BB962C8B-B14F-4D97-AF65-F5344CB8AC3E}">
        <p14:creationId xmlns:p14="http://schemas.microsoft.com/office/powerpoint/2010/main" val="389013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itle 1"/>
          <p:cNvSpPr>
            <a:spLocks noGrp="1"/>
          </p:cNvSpPr>
          <p:nvPr>
            <p:ph type="title"/>
          </p:nvPr>
        </p:nvSpPr>
        <p:spPr/>
        <p:txBody>
          <a:bodyPr/>
          <a:lstStyle/>
          <a:p>
            <a:r>
              <a:rPr lang="en-US" altLang="en-US"/>
              <a:t>T9A06</a:t>
            </a:r>
          </a:p>
        </p:txBody>
      </p:sp>
      <p:sp>
        <p:nvSpPr>
          <p:cNvPr id="3" name="Content Placeholder 2"/>
          <p:cNvSpPr>
            <a:spLocks noGrp="1"/>
          </p:cNvSpPr>
          <p:nvPr>
            <p:ph idx="1"/>
          </p:nvPr>
        </p:nvSpPr>
        <p:spPr/>
        <p:txBody>
          <a:bodyPr/>
          <a:lstStyle/>
          <a:p>
            <a:pPr>
              <a:buFontTx/>
              <a:buNone/>
            </a:pPr>
            <a:r>
              <a:rPr lang="en-US" altLang="en-US" dirty="0"/>
              <a:t>Which of the following types of antenna offers the greatest gain?</a:t>
            </a:r>
          </a:p>
          <a:p>
            <a:pPr>
              <a:buFontTx/>
              <a:buNone/>
            </a:pPr>
            <a:r>
              <a:rPr lang="en-US" altLang="en-US" dirty="0"/>
              <a:t>A. 5/8 wave vertical </a:t>
            </a:r>
          </a:p>
          <a:p>
            <a:pPr>
              <a:buFontTx/>
              <a:buNone/>
            </a:pPr>
            <a:r>
              <a:rPr lang="en-US" altLang="en-US" dirty="0"/>
              <a:t>B. Isotropic</a:t>
            </a:r>
          </a:p>
          <a:p>
            <a:pPr>
              <a:buFontTx/>
              <a:buNone/>
            </a:pPr>
            <a:r>
              <a:rPr lang="en-US" altLang="en-US" dirty="0"/>
              <a:t>C. J pole</a:t>
            </a:r>
          </a:p>
          <a:p>
            <a:pPr>
              <a:buFontTx/>
              <a:buNone/>
            </a:pPr>
            <a:r>
              <a:rPr lang="en-US" altLang="en-US" dirty="0"/>
              <a:t>D. Yagi </a:t>
            </a:r>
          </a:p>
        </p:txBody>
      </p:sp>
    </p:spTree>
    <p:extLst>
      <p:ext uri="{BB962C8B-B14F-4D97-AF65-F5344CB8AC3E}">
        <p14:creationId xmlns:p14="http://schemas.microsoft.com/office/powerpoint/2010/main" val="363634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itle 1"/>
          <p:cNvSpPr>
            <a:spLocks noGrp="1"/>
          </p:cNvSpPr>
          <p:nvPr>
            <p:ph type="title"/>
          </p:nvPr>
        </p:nvSpPr>
        <p:spPr/>
        <p:txBody>
          <a:bodyPr/>
          <a:lstStyle/>
          <a:p>
            <a:r>
              <a:rPr lang="en-US" altLang="en-US"/>
              <a:t>T9A06</a:t>
            </a:r>
          </a:p>
        </p:txBody>
      </p:sp>
      <p:sp>
        <p:nvSpPr>
          <p:cNvPr id="3" name="Content Placeholder 2"/>
          <p:cNvSpPr>
            <a:spLocks noGrp="1"/>
          </p:cNvSpPr>
          <p:nvPr>
            <p:ph idx="1"/>
          </p:nvPr>
        </p:nvSpPr>
        <p:spPr/>
        <p:txBody>
          <a:bodyPr/>
          <a:lstStyle/>
          <a:p>
            <a:pPr>
              <a:buFontTx/>
              <a:buNone/>
            </a:pPr>
            <a:r>
              <a:rPr lang="en-US" altLang="en-US" dirty="0"/>
              <a:t>Which of the following types of antenna offers the greatest gain?</a:t>
            </a:r>
          </a:p>
          <a:p>
            <a:pPr>
              <a:buFontTx/>
              <a:buNone/>
            </a:pPr>
            <a:r>
              <a:rPr lang="en-US" altLang="en-US" dirty="0">
                <a:solidFill>
                  <a:schemeClr val="bg1">
                    <a:lumMod val="75000"/>
                  </a:schemeClr>
                </a:solidFill>
              </a:rPr>
              <a:t>A. 5/8 wave vertical </a:t>
            </a:r>
          </a:p>
          <a:p>
            <a:pPr>
              <a:buFontTx/>
              <a:buNone/>
            </a:pPr>
            <a:r>
              <a:rPr lang="en-US" altLang="en-US" dirty="0">
                <a:solidFill>
                  <a:schemeClr val="bg1">
                    <a:lumMod val="75000"/>
                  </a:schemeClr>
                </a:solidFill>
              </a:rPr>
              <a:t>B. Isotropic</a:t>
            </a:r>
          </a:p>
          <a:p>
            <a:pPr>
              <a:buFontTx/>
              <a:buNone/>
            </a:pPr>
            <a:r>
              <a:rPr lang="en-US" altLang="en-US" dirty="0">
                <a:solidFill>
                  <a:schemeClr val="bg1">
                    <a:lumMod val="75000"/>
                  </a:schemeClr>
                </a:solidFill>
              </a:rPr>
              <a:t>C. J pole</a:t>
            </a:r>
          </a:p>
          <a:p>
            <a:pPr>
              <a:buFontTx/>
              <a:buNone/>
            </a:pPr>
            <a:r>
              <a:rPr lang="en-US" altLang="en-US" dirty="0"/>
              <a:t>D. Yagi </a:t>
            </a:r>
          </a:p>
        </p:txBody>
      </p:sp>
      <p:pic>
        <p:nvPicPr>
          <p:cNvPr id="2" name="Picture 1">
            <a:extLst>
              <a:ext uri="{FF2B5EF4-FFF2-40B4-BE49-F238E27FC236}">
                <a16:creationId xmlns:a16="http://schemas.microsoft.com/office/drawing/2014/main" id="{FA511076-D788-F46E-D77E-140622576501}"/>
              </a:ext>
            </a:extLst>
          </p:cNvPr>
          <p:cNvPicPr>
            <a:picLocks noChangeAspect="1"/>
          </p:cNvPicPr>
          <p:nvPr/>
        </p:nvPicPr>
        <p:blipFill>
          <a:blip r:embed="rId2"/>
          <a:stretch>
            <a:fillRect/>
          </a:stretch>
        </p:blipFill>
        <p:spPr>
          <a:xfrm>
            <a:off x="2819400" y="3429000"/>
            <a:ext cx="5054022" cy="2804403"/>
          </a:xfrm>
          <a:prstGeom prst="rect">
            <a:avLst/>
          </a:prstGeom>
        </p:spPr>
      </p:pic>
    </p:spTree>
    <p:extLst>
      <p:ext uri="{BB962C8B-B14F-4D97-AF65-F5344CB8AC3E}">
        <p14:creationId xmlns:p14="http://schemas.microsoft.com/office/powerpoint/2010/main" val="381926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Sub-element 9 of 10</a:t>
            </a:r>
          </a:p>
        </p:txBody>
      </p:sp>
    </p:spTree>
    <p:extLst>
      <p:ext uri="{BB962C8B-B14F-4D97-AF65-F5344CB8AC3E}">
        <p14:creationId xmlns:p14="http://schemas.microsoft.com/office/powerpoint/2010/main" val="245016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title"/>
          </p:nvPr>
        </p:nvSpPr>
        <p:spPr/>
        <p:txBody>
          <a:bodyPr/>
          <a:lstStyle/>
          <a:p>
            <a:r>
              <a:rPr lang="en-US" altLang="en-US"/>
              <a:t>T9A07</a:t>
            </a:r>
          </a:p>
        </p:txBody>
      </p:sp>
      <p:sp>
        <p:nvSpPr>
          <p:cNvPr id="3" name="Content Placeholder 2"/>
          <p:cNvSpPr>
            <a:spLocks noGrp="1"/>
          </p:cNvSpPr>
          <p:nvPr>
            <p:ph idx="1"/>
          </p:nvPr>
        </p:nvSpPr>
        <p:spPr>
          <a:xfrm>
            <a:off x="457200" y="1417638"/>
            <a:ext cx="8229600" cy="5165724"/>
          </a:xfrm>
        </p:spPr>
        <p:txBody>
          <a:bodyPr/>
          <a:lstStyle/>
          <a:p>
            <a:pPr>
              <a:buFontTx/>
              <a:buNone/>
            </a:pPr>
            <a:r>
              <a:rPr lang="en-US" altLang="en-US" sz="3000" dirty="0"/>
              <a:t>What is a disadvantage of using a handheld VHF transceiver with a flexible antenna inside a vehicle?</a:t>
            </a:r>
          </a:p>
          <a:p>
            <a:pPr>
              <a:buFontTx/>
              <a:buNone/>
            </a:pPr>
            <a:r>
              <a:rPr lang="en-US" altLang="en-US" sz="3000" dirty="0"/>
              <a:t>A. Signal strength is reduced due to the shielding effect of the vehicle</a:t>
            </a:r>
          </a:p>
          <a:p>
            <a:pPr>
              <a:buFontTx/>
              <a:buNone/>
            </a:pPr>
            <a:r>
              <a:rPr lang="en-US" altLang="en-US" sz="3000" dirty="0"/>
              <a:t>B. The bandwidth of the antenna will decrease, increasing SWR</a:t>
            </a:r>
          </a:p>
          <a:p>
            <a:pPr>
              <a:buFontTx/>
              <a:buNone/>
            </a:pPr>
            <a:r>
              <a:rPr lang="en-US" altLang="en-US" sz="3000" dirty="0"/>
              <a:t>C. The SWR might decrease, decreasing the signal strength</a:t>
            </a:r>
          </a:p>
          <a:p>
            <a:pPr>
              <a:buFontTx/>
              <a:buNone/>
            </a:pPr>
            <a:r>
              <a:rPr lang="en-US" altLang="en-US" sz="3000" dirty="0"/>
              <a:t>D. All these choices are correct</a:t>
            </a:r>
          </a:p>
        </p:txBody>
      </p:sp>
    </p:spTree>
    <p:extLst>
      <p:ext uri="{BB962C8B-B14F-4D97-AF65-F5344CB8AC3E}">
        <p14:creationId xmlns:p14="http://schemas.microsoft.com/office/powerpoint/2010/main" val="407909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title"/>
          </p:nvPr>
        </p:nvSpPr>
        <p:spPr/>
        <p:txBody>
          <a:bodyPr/>
          <a:lstStyle/>
          <a:p>
            <a:r>
              <a:rPr lang="en-US" altLang="en-US"/>
              <a:t>T9A07</a:t>
            </a:r>
          </a:p>
        </p:txBody>
      </p:sp>
      <p:sp>
        <p:nvSpPr>
          <p:cNvPr id="3" name="Content Placeholder 2"/>
          <p:cNvSpPr>
            <a:spLocks noGrp="1"/>
          </p:cNvSpPr>
          <p:nvPr>
            <p:ph idx="1"/>
          </p:nvPr>
        </p:nvSpPr>
        <p:spPr>
          <a:xfrm>
            <a:off x="457200" y="1417638"/>
            <a:ext cx="8229600" cy="5165724"/>
          </a:xfrm>
        </p:spPr>
        <p:txBody>
          <a:bodyPr/>
          <a:lstStyle/>
          <a:p>
            <a:pPr>
              <a:buFontTx/>
              <a:buNone/>
            </a:pPr>
            <a:r>
              <a:rPr lang="en-US" altLang="en-US" sz="3000" dirty="0"/>
              <a:t>What is a disadvantage of using a handheld VHF transceiver with a flexible antenna inside a vehicle?</a:t>
            </a:r>
          </a:p>
          <a:p>
            <a:pPr>
              <a:buFontTx/>
              <a:buNone/>
            </a:pPr>
            <a:r>
              <a:rPr lang="en-US" altLang="en-US" sz="3000" dirty="0"/>
              <a:t>A. Signal strength is reduced due to the shielding effect of the vehicle</a:t>
            </a:r>
          </a:p>
          <a:p>
            <a:pPr>
              <a:buFontTx/>
              <a:buNone/>
            </a:pPr>
            <a:r>
              <a:rPr lang="en-US" altLang="en-US" sz="3000" dirty="0">
                <a:solidFill>
                  <a:schemeClr val="bg1">
                    <a:lumMod val="75000"/>
                  </a:schemeClr>
                </a:solidFill>
              </a:rPr>
              <a:t>B. The bandwidth of the antenna will decrease, increasing SWR</a:t>
            </a:r>
          </a:p>
          <a:p>
            <a:pPr>
              <a:buFontTx/>
              <a:buNone/>
            </a:pPr>
            <a:r>
              <a:rPr lang="en-US" altLang="en-US" sz="3000" dirty="0">
                <a:solidFill>
                  <a:schemeClr val="bg1">
                    <a:lumMod val="75000"/>
                  </a:schemeClr>
                </a:solidFill>
              </a:rPr>
              <a:t>C. The SWR might decrease, decreasing the signal strength</a:t>
            </a:r>
          </a:p>
          <a:p>
            <a:pPr>
              <a:buFontTx/>
              <a:buNone/>
            </a:pPr>
            <a:r>
              <a:rPr lang="en-US" altLang="en-US" sz="3000" dirty="0">
                <a:solidFill>
                  <a:schemeClr val="bg1">
                    <a:lumMod val="75000"/>
                  </a:schemeClr>
                </a:solidFill>
              </a:rPr>
              <a:t>D. All these choices are correct</a:t>
            </a:r>
          </a:p>
        </p:txBody>
      </p:sp>
    </p:spTree>
    <p:extLst>
      <p:ext uri="{BB962C8B-B14F-4D97-AF65-F5344CB8AC3E}">
        <p14:creationId xmlns:p14="http://schemas.microsoft.com/office/powerpoint/2010/main" val="157040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1"/>
          <p:cNvSpPr>
            <a:spLocks noGrp="1"/>
          </p:cNvSpPr>
          <p:nvPr>
            <p:ph type="title"/>
          </p:nvPr>
        </p:nvSpPr>
        <p:spPr/>
        <p:txBody>
          <a:bodyPr/>
          <a:lstStyle/>
          <a:p>
            <a:r>
              <a:rPr lang="en-US" altLang="en-US"/>
              <a:t>T9A08</a:t>
            </a:r>
          </a:p>
        </p:txBody>
      </p:sp>
      <p:sp>
        <p:nvSpPr>
          <p:cNvPr id="3" name="Content Placeholder 2"/>
          <p:cNvSpPr>
            <a:spLocks noGrp="1"/>
          </p:cNvSpPr>
          <p:nvPr>
            <p:ph idx="1"/>
          </p:nvPr>
        </p:nvSpPr>
        <p:spPr>
          <a:xfrm>
            <a:off x="304800" y="1316442"/>
            <a:ext cx="8229600" cy="4525963"/>
          </a:xfrm>
        </p:spPr>
        <p:txBody>
          <a:bodyPr/>
          <a:lstStyle/>
          <a:p>
            <a:pPr>
              <a:buFontTx/>
              <a:buNone/>
            </a:pPr>
            <a:r>
              <a:rPr lang="en-US" altLang="en-US" dirty="0"/>
              <a:t>What is the approximate length, in inches, of a quarter-wavelength vertical antenna for 146 MHz?</a:t>
            </a:r>
          </a:p>
          <a:p>
            <a:pPr>
              <a:buFontTx/>
              <a:buNone/>
            </a:pPr>
            <a:r>
              <a:rPr lang="en-US" altLang="en-US" dirty="0"/>
              <a:t>A. 112</a:t>
            </a:r>
          </a:p>
          <a:p>
            <a:pPr>
              <a:buFontTx/>
              <a:buNone/>
            </a:pPr>
            <a:r>
              <a:rPr lang="en-US" altLang="en-US" dirty="0"/>
              <a:t>B. 50</a:t>
            </a:r>
          </a:p>
          <a:p>
            <a:pPr>
              <a:buFontTx/>
              <a:buNone/>
            </a:pPr>
            <a:r>
              <a:rPr lang="en-US" altLang="en-US" dirty="0"/>
              <a:t>C. 19</a:t>
            </a:r>
          </a:p>
          <a:p>
            <a:pPr>
              <a:buFontTx/>
              <a:buNone/>
            </a:pPr>
            <a:r>
              <a:rPr lang="en-US" altLang="en-US" dirty="0"/>
              <a:t>D. 12</a:t>
            </a:r>
          </a:p>
        </p:txBody>
      </p:sp>
    </p:spTree>
    <p:extLst>
      <p:ext uri="{BB962C8B-B14F-4D97-AF65-F5344CB8AC3E}">
        <p14:creationId xmlns:p14="http://schemas.microsoft.com/office/powerpoint/2010/main" val="302828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1"/>
          <p:cNvSpPr>
            <a:spLocks noGrp="1"/>
          </p:cNvSpPr>
          <p:nvPr>
            <p:ph type="title"/>
          </p:nvPr>
        </p:nvSpPr>
        <p:spPr/>
        <p:txBody>
          <a:bodyPr/>
          <a:lstStyle/>
          <a:p>
            <a:r>
              <a:rPr lang="en-US" altLang="en-US"/>
              <a:t>T9A08</a:t>
            </a:r>
          </a:p>
        </p:txBody>
      </p:sp>
      <p:sp>
        <p:nvSpPr>
          <p:cNvPr id="3" name="Content Placeholder 2"/>
          <p:cNvSpPr>
            <a:spLocks noGrp="1"/>
          </p:cNvSpPr>
          <p:nvPr>
            <p:ph idx="1"/>
          </p:nvPr>
        </p:nvSpPr>
        <p:spPr>
          <a:xfrm>
            <a:off x="304800" y="1316442"/>
            <a:ext cx="8229600" cy="4525963"/>
          </a:xfrm>
        </p:spPr>
        <p:txBody>
          <a:bodyPr/>
          <a:lstStyle/>
          <a:p>
            <a:pPr>
              <a:buFontTx/>
              <a:buNone/>
            </a:pPr>
            <a:r>
              <a:rPr lang="en-US" altLang="en-US" dirty="0"/>
              <a:t>What is the approximate length, in inches, of a quarter-wavelength vertical antenna for 146 MHz?</a:t>
            </a:r>
          </a:p>
          <a:p>
            <a:pPr>
              <a:buFontTx/>
              <a:buNone/>
            </a:pPr>
            <a:r>
              <a:rPr lang="en-US" altLang="en-US" dirty="0">
                <a:solidFill>
                  <a:schemeClr val="bg1">
                    <a:lumMod val="75000"/>
                  </a:schemeClr>
                </a:solidFill>
              </a:rPr>
              <a:t>A. 112</a:t>
            </a:r>
          </a:p>
          <a:p>
            <a:pPr>
              <a:buFontTx/>
              <a:buNone/>
            </a:pPr>
            <a:r>
              <a:rPr lang="en-US" altLang="en-US" dirty="0">
                <a:solidFill>
                  <a:schemeClr val="bg1">
                    <a:lumMod val="75000"/>
                  </a:schemeClr>
                </a:solidFill>
              </a:rPr>
              <a:t>B. 50</a:t>
            </a:r>
          </a:p>
          <a:p>
            <a:pPr>
              <a:buFontTx/>
              <a:buNone/>
            </a:pPr>
            <a:r>
              <a:rPr lang="en-US" altLang="en-US" dirty="0"/>
              <a:t>C. 19</a:t>
            </a:r>
          </a:p>
          <a:p>
            <a:pPr>
              <a:buFontTx/>
              <a:buNone/>
            </a:pPr>
            <a:r>
              <a:rPr lang="en-US" altLang="en-US" dirty="0">
                <a:solidFill>
                  <a:schemeClr val="bg1">
                    <a:lumMod val="75000"/>
                  </a:schemeClr>
                </a:solidFill>
              </a:rPr>
              <a:t>D. 12</a:t>
            </a:r>
          </a:p>
        </p:txBody>
      </p:sp>
      <p:sp>
        <p:nvSpPr>
          <p:cNvPr id="4" name="TextBox 3"/>
          <p:cNvSpPr txBox="1">
            <a:spLocks noChangeArrowheads="1"/>
          </p:cNvSpPr>
          <p:nvPr/>
        </p:nvSpPr>
        <p:spPr bwMode="auto">
          <a:xfrm>
            <a:off x="3048000" y="2590800"/>
            <a:ext cx="5638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800" dirty="0">
                <a:solidFill>
                  <a:srgbClr val="0070C0"/>
                </a:solidFill>
                <a:cs typeface="Arial" charset="0"/>
              </a:rPr>
              <a:t>Math</a:t>
            </a:r>
          </a:p>
          <a:p>
            <a:pPr eaLnBrk="1" fontAlgn="base" hangingPunct="1">
              <a:spcBef>
                <a:spcPct val="0"/>
              </a:spcBef>
              <a:spcAft>
                <a:spcPct val="0"/>
              </a:spcAft>
              <a:buFontTx/>
              <a:buNone/>
            </a:pPr>
            <a:r>
              <a:rPr lang="en-US" altLang="en-US" sz="2800" dirty="0">
                <a:solidFill>
                  <a:srgbClr val="0070C0"/>
                </a:solidFill>
                <a:cs typeface="Arial" charset="0"/>
              </a:rPr>
              <a:t>300 ÷ 146 = 2.05479</a:t>
            </a:r>
          </a:p>
          <a:p>
            <a:pPr eaLnBrk="1" fontAlgn="base" hangingPunct="1">
              <a:spcBef>
                <a:spcPct val="0"/>
              </a:spcBef>
              <a:spcAft>
                <a:spcPct val="0"/>
              </a:spcAft>
              <a:buFontTx/>
              <a:buNone/>
            </a:pPr>
            <a:r>
              <a:rPr lang="en-US" altLang="en-US" sz="2800" dirty="0">
                <a:solidFill>
                  <a:srgbClr val="0070C0"/>
                </a:solidFill>
                <a:cs typeface="Arial" charset="0"/>
              </a:rPr>
              <a:t>¼ wave = ÷ by 4</a:t>
            </a:r>
          </a:p>
          <a:p>
            <a:pPr eaLnBrk="1" fontAlgn="base" hangingPunct="1">
              <a:spcBef>
                <a:spcPct val="0"/>
              </a:spcBef>
              <a:spcAft>
                <a:spcPct val="0"/>
              </a:spcAft>
              <a:buFontTx/>
              <a:buNone/>
            </a:pPr>
            <a:r>
              <a:rPr lang="en-US" altLang="en-US" sz="2800" dirty="0">
                <a:solidFill>
                  <a:srgbClr val="0070C0"/>
                </a:solidFill>
                <a:cs typeface="Arial" charset="0"/>
              </a:rPr>
              <a:t>2.05479 ÷ 4 = 0.51369 (Meters)</a:t>
            </a:r>
          </a:p>
          <a:p>
            <a:pPr eaLnBrk="1" fontAlgn="base" hangingPunct="1">
              <a:spcBef>
                <a:spcPct val="0"/>
              </a:spcBef>
              <a:spcAft>
                <a:spcPct val="0"/>
              </a:spcAft>
              <a:buFontTx/>
              <a:buNone/>
            </a:pPr>
            <a:r>
              <a:rPr lang="en-US" altLang="en-US" sz="2800" dirty="0">
                <a:solidFill>
                  <a:srgbClr val="0070C0"/>
                </a:solidFill>
                <a:cs typeface="Arial" charset="0"/>
              </a:rPr>
              <a:t>Convert meters to inches by multiplying by 39</a:t>
            </a:r>
          </a:p>
          <a:p>
            <a:pPr eaLnBrk="1" fontAlgn="base" hangingPunct="1">
              <a:spcBef>
                <a:spcPct val="0"/>
              </a:spcBef>
              <a:spcAft>
                <a:spcPct val="0"/>
              </a:spcAft>
              <a:buFontTx/>
              <a:buNone/>
            </a:pPr>
            <a:r>
              <a:rPr lang="en-US" altLang="en-US" sz="2800" dirty="0">
                <a:solidFill>
                  <a:srgbClr val="0070C0"/>
                </a:solidFill>
                <a:cs typeface="Arial" charset="0"/>
              </a:rPr>
              <a:t>0.51369 x 39 = 20.03</a:t>
            </a:r>
          </a:p>
          <a:p>
            <a:pPr eaLnBrk="1" fontAlgn="base" hangingPunct="1">
              <a:spcBef>
                <a:spcPct val="0"/>
              </a:spcBef>
              <a:spcAft>
                <a:spcPct val="0"/>
              </a:spcAft>
              <a:buFontTx/>
              <a:buNone/>
            </a:pPr>
            <a:r>
              <a:rPr lang="en-US" altLang="en-US" sz="2800" dirty="0">
                <a:solidFill>
                  <a:srgbClr val="0070C0"/>
                </a:solidFill>
                <a:cs typeface="Arial" charset="0"/>
              </a:rPr>
              <a:t>19 inches is the closest answer</a:t>
            </a:r>
          </a:p>
          <a:p>
            <a:pPr eaLnBrk="1" fontAlgn="base" hangingPunct="1">
              <a:spcBef>
                <a:spcPct val="0"/>
              </a:spcBef>
              <a:spcAft>
                <a:spcPct val="0"/>
              </a:spcAft>
              <a:buFontTx/>
              <a:buNone/>
            </a:pPr>
            <a:r>
              <a:rPr lang="en-US" altLang="en-US" sz="2800" b="1" dirty="0">
                <a:solidFill>
                  <a:schemeClr val="accent2"/>
                </a:solidFill>
                <a:cs typeface="Arial" charset="0"/>
              </a:rPr>
              <a:t>(Just memorize 19)</a:t>
            </a:r>
            <a:endParaRPr lang="en-US" altLang="en-US" sz="2400" b="1" dirty="0">
              <a:solidFill>
                <a:schemeClr val="accent2"/>
              </a:solidFill>
              <a:cs typeface="Arial" charset="0"/>
            </a:endParaRPr>
          </a:p>
        </p:txBody>
      </p:sp>
    </p:spTree>
    <p:extLst>
      <p:ext uri="{BB962C8B-B14F-4D97-AF65-F5344CB8AC3E}">
        <p14:creationId xmlns:p14="http://schemas.microsoft.com/office/powerpoint/2010/main" val="176428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1"/>
          <p:cNvSpPr>
            <a:spLocks noGrp="1"/>
          </p:cNvSpPr>
          <p:nvPr>
            <p:ph type="title"/>
          </p:nvPr>
        </p:nvSpPr>
        <p:spPr/>
        <p:txBody>
          <a:bodyPr/>
          <a:lstStyle/>
          <a:p>
            <a:r>
              <a:rPr lang="en-US" altLang="en-US"/>
              <a:t>T9A09</a:t>
            </a:r>
          </a:p>
        </p:txBody>
      </p:sp>
      <p:sp>
        <p:nvSpPr>
          <p:cNvPr id="3" name="Content Placeholder 2"/>
          <p:cNvSpPr>
            <a:spLocks noGrp="1"/>
          </p:cNvSpPr>
          <p:nvPr>
            <p:ph idx="1"/>
          </p:nvPr>
        </p:nvSpPr>
        <p:spPr/>
        <p:txBody>
          <a:bodyPr/>
          <a:lstStyle/>
          <a:p>
            <a:pPr>
              <a:buFontTx/>
              <a:buNone/>
            </a:pPr>
            <a:r>
              <a:rPr lang="en-US" altLang="en-US" dirty="0"/>
              <a:t>What is the approximate length, in inches, of a half-wavelength 6 meter dipole antenna?</a:t>
            </a:r>
          </a:p>
          <a:p>
            <a:pPr>
              <a:buFontTx/>
              <a:buNone/>
            </a:pPr>
            <a:r>
              <a:rPr lang="en-US" altLang="en-US" dirty="0"/>
              <a:t>A. 6</a:t>
            </a:r>
          </a:p>
          <a:p>
            <a:pPr>
              <a:buFontTx/>
              <a:buNone/>
            </a:pPr>
            <a:r>
              <a:rPr lang="en-US" altLang="en-US" dirty="0"/>
              <a:t>B. 50</a:t>
            </a:r>
          </a:p>
          <a:p>
            <a:pPr>
              <a:buFontTx/>
              <a:buNone/>
            </a:pPr>
            <a:r>
              <a:rPr lang="en-US" altLang="en-US" dirty="0"/>
              <a:t>C. 112</a:t>
            </a:r>
          </a:p>
          <a:p>
            <a:pPr>
              <a:buFontTx/>
              <a:buNone/>
            </a:pPr>
            <a:r>
              <a:rPr lang="en-US" altLang="en-US" dirty="0"/>
              <a:t>D. 236</a:t>
            </a:r>
          </a:p>
        </p:txBody>
      </p:sp>
    </p:spTree>
    <p:extLst>
      <p:ext uri="{BB962C8B-B14F-4D97-AF65-F5344CB8AC3E}">
        <p14:creationId xmlns:p14="http://schemas.microsoft.com/office/powerpoint/2010/main" val="307384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1"/>
          <p:cNvSpPr>
            <a:spLocks noGrp="1"/>
          </p:cNvSpPr>
          <p:nvPr>
            <p:ph type="title"/>
          </p:nvPr>
        </p:nvSpPr>
        <p:spPr/>
        <p:txBody>
          <a:bodyPr/>
          <a:lstStyle/>
          <a:p>
            <a:r>
              <a:rPr lang="en-US" altLang="en-US"/>
              <a:t>T9A09</a:t>
            </a:r>
          </a:p>
        </p:txBody>
      </p:sp>
      <p:sp>
        <p:nvSpPr>
          <p:cNvPr id="3" name="Content Placeholder 2"/>
          <p:cNvSpPr>
            <a:spLocks noGrp="1"/>
          </p:cNvSpPr>
          <p:nvPr>
            <p:ph idx="1"/>
          </p:nvPr>
        </p:nvSpPr>
        <p:spPr/>
        <p:txBody>
          <a:bodyPr/>
          <a:lstStyle/>
          <a:p>
            <a:pPr>
              <a:buFontTx/>
              <a:buNone/>
            </a:pPr>
            <a:r>
              <a:rPr lang="en-US" altLang="en-US" dirty="0"/>
              <a:t>What is the approximate length, in inches, of a half-wavelength 6 meter dipole antenna?</a:t>
            </a:r>
          </a:p>
          <a:p>
            <a:pPr>
              <a:buFontTx/>
              <a:buNone/>
            </a:pPr>
            <a:r>
              <a:rPr lang="en-US" altLang="en-US" dirty="0">
                <a:solidFill>
                  <a:schemeClr val="bg1">
                    <a:lumMod val="75000"/>
                  </a:schemeClr>
                </a:solidFill>
              </a:rPr>
              <a:t>A. 6</a:t>
            </a:r>
          </a:p>
          <a:p>
            <a:pPr>
              <a:buFontTx/>
              <a:buNone/>
            </a:pPr>
            <a:r>
              <a:rPr lang="en-US" altLang="en-US" dirty="0">
                <a:solidFill>
                  <a:schemeClr val="bg1">
                    <a:lumMod val="75000"/>
                  </a:schemeClr>
                </a:solidFill>
              </a:rPr>
              <a:t>B. 50</a:t>
            </a:r>
          </a:p>
          <a:p>
            <a:pPr>
              <a:buFontTx/>
              <a:buNone/>
            </a:pPr>
            <a:r>
              <a:rPr lang="en-US" altLang="en-US" dirty="0"/>
              <a:t>C. 112</a:t>
            </a:r>
          </a:p>
          <a:p>
            <a:pPr>
              <a:buFontTx/>
              <a:buNone/>
            </a:pPr>
            <a:r>
              <a:rPr lang="en-US" altLang="en-US" dirty="0">
                <a:solidFill>
                  <a:schemeClr val="bg1">
                    <a:lumMod val="75000"/>
                  </a:schemeClr>
                </a:solidFill>
              </a:rPr>
              <a:t>D. 236</a:t>
            </a:r>
          </a:p>
        </p:txBody>
      </p:sp>
      <p:sp>
        <p:nvSpPr>
          <p:cNvPr id="4" name="TextBox 3"/>
          <p:cNvSpPr txBox="1">
            <a:spLocks noChangeArrowheads="1"/>
          </p:cNvSpPr>
          <p:nvPr/>
        </p:nvSpPr>
        <p:spPr bwMode="auto">
          <a:xfrm>
            <a:off x="2895600" y="2743200"/>
            <a:ext cx="5791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800" b="1" dirty="0">
                <a:solidFill>
                  <a:srgbClr val="0070C0"/>
                </a:solidFill>
                <a:cs typeface="Arial" charset="0"/>
              </a:rPr>
              <a:t>M</a:t>
            </a:r>
            <a:r>
              <a:rPr lang="en-US" altLang="en-US" sz="2800" dirty="0">
                <a:solidFill>
                  <a:srgbClr val="0070C0"/>
                </a:solidFill>
                <a:cs typeface="Arial" charset="0"/>
              </a:rPr>
              <a:t>ath</a:t>
            </a:r>
          </a:p>
          <a:p>
            <a:pPr eaLnBrk="1" fontAlgn="base" hangingPunct="1">
              <a:spcBef>
                <a:spcPct val="0"/>
              </a:spcBef>
              <a:spcAft>
                <a:spcPct val="0"/>
              </a:spcAft>
              <a:buFontTx/>
              <a:buNone/>
            </a:pPr>
            <a:r>
              <a:rPr lang="en-US" altLang="en-US" sz="2800" dirty="0">
                <a:solidFill>
                  <a:srgbClr val="0070C0"/>
                </a:solidFill>
                <a:cs typeface="Arial" charset="0"/>
              </a:rPr>
              <a:t>½ wave = ÷ by 2</a:t>
            </a:r>
          </a:p>
          <a:p>
            <a:pPr eaLnBrk="1" fontAlgn="base" hangingPunct="1">
              <a:spcBef>
                <a:spcPct val="0"/>
              </a:spcBef>
              <a:spcAft>
                <a:spcPct val="0"/>
              </a:spcAft>
              <a:buFontTx/>
              <a:buNone/>
            </a:pPr>
            <a:r>
              <a:rPr lang="en-US" altLang="en-US" sz="2800" dirty="0">
                <a:solidFill>
                  <a:srgbClr val="0070C0"/>
                </a:solidFill>
                <a:cs typeface="Arial" charset="0"/>
              </a:rPr>
              <a:t>6 ÷ 2 = 3 (Meters)</a:t>
            </a:r>
          </a:p>
          <a:p>
            <a:pPr eaLnBrk="1" fontAlgn="base" hangingPunct="1">
              <a:spcBef>
                <a:spcPct val="0"/>
              </a:spcBef>
              <a:spcAft>
                <a:spcPct val="0"/>
              </a:spcAft>
              <a:buFontTx/>
              <a:buNone/>
            </a:pPr>
            <a:r>
              <a:rPr lang="en-US" altLang="en-US" sz="2800" dirty="0">
                <a:solidFill>
                  <a:srgbClr val="0070C0"/>
                </a:solidFill>
                <a:cs typeface="Arial" charset="0"/>
              </a:rPr>
              <a:t>Convert meters to inches by multiplying by 39</a:t>
            </a:r>
          </a:p>
          <a:p>
            <a:pPr eaLnBrk="1" fontAlgn="base" hangingPunct="1">
              <a:spcBef>
                <a:spcPct val="0"/>
              </a:spcBef>
              <a:spcAft>
                <a:spcPct val="0"/>
              </a:spcAft>
              <a:buFontTx/>
              <a:buNone/>
            </a:pPr>
            <a:r>
              <a:rPr lang="en-US" altLang="en-US" sz="2800" dirty="0">
                <a:solidFill>
                  <a:srgbClr val="0070C0"/>
                </a:solidFill>
                <a:cs typeface="Arial" charset="0"/>
              </a:rPr>
              <a:t>3 x 39 = 117</a:t>
            </a:r>
          </a:p>
          <a:p>
            <a:pPr eaLnBrk="1" fontAlgn="base" hangingPunct="1">
              <a:spcBef>
                <a:spcPct val="0"/>
              </a:spcBef>
              <a:spcAft>
                <a:spcPct val="0"/>
              </a:spcAft>
              <a:buFontTx/>
              <a:buNone/>
            </a:pPr>
            <a:r>
              <a:rPr lang="en-US" altLang="en-US" sz="2800" dirty="0">
                <a:solidFill>
                  <a:srgbClr val="0070C0"/>
                </a:solidFill>
                <a:cs typeface="Arial" charset="0"/>
              </a:rPr>
              <a:t>112 inches is the closest answer</a:t>
            </a:r>
          </a:p>
          <a:p>
            <a:pPr eaLnBrk="1" fontAlgn="base" hangingPunct="1">
              <a:spcBef>
                <a:spcPct val="0"/>
              </a:spcBef>
              <a:spcAft>
                <a:spcPct val="0"/>
              </a:spcAft>
              <a:buFontTx/>
              <a:buNone/>
            </a:pPr>
            <a:r>
              <a:rPr lang="en-US" altLang="en-US" sz="2800" b="1" dirty="0">
                <a:solidFill>
                  <a:schemeClr val="accent2"/>
                </a:solidFill>
                <a:cs typeface="Arial" charset="0"/>
              </a:rPr>
              <a:t>(Just memorize 112)</a:t>
            </a:r>
            <a:endParaRPr lang="en-US" altLang="en-US" sz="2400" b="1" dirty="0">
              <a:solidFill>
                <a:schemeClr val="accent2"/>
              </a:solidFill>
              <a:cs typeface="Arial" charset="0"/>
            </a:endParaRPr>
          </a:p>
        </p:txBody>
      </p:sp>
    </p:spTree>
    <p:extLst>
      <p:ext uri="{BB962C8B-B14F-4D97-AF65-F5344CB8AC3E}">
        <p14:creationId xmlns:p14="http://schemas.microsoft.com/office/powerpoint/2010/main" val="107797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1"/>
          <p:cNvSpPr>
            <a:spLocks noGrp="1"/>
          </p:cNvSpPr>
          <p:nvPr>
            <p:ph type="title"/>
          </p:nvPr>
        </p:nvSpPr>
        <p:spPr/>
        <p:txBody>
          <a:bodyPr/>
          <a:lstStyle/>
          <a:p>
            <a:r>
              <a:rPr lang="en-US" altLang="en-US"/>
              <a:t>T9A10</a:t>
            </a:r>
          </a:p>
        </p:txBody>
      </p:sp>
      <p:sp>
        <p:nvSpPr>
          <p:cNvPr id="3" name="Content Placeholder 2"/>
          <p:cNvSpPr>
            <a:spLocks noGrp="1"/>
          </p:cNvSpPr>
          <p:nvPr>
            <p:ph idx="1"/>
          </p:nvPr>
        </p:nvSpPr>
        <p:spPr>
          <a:xfrm>
            <a:off x="462455" y="1166019"/>
            <a:ext cx="8229600" cy="3405982"/>
          </a:xfrm>
        </p:spPr>
        <p:txBody>
          <a:bodyPr/>
          <a:lstStyle/>
          <a:p>
            <a:pPr>
              <a:buFontTx/>
              <a:buNone/>
            </a:pPr>
            <a:r>
              <a:rPr lang="en-US" altLang="en-US" dirty="0"/>
              <a:t>In which direction does a half-wave dipole antenna radiate the strongest signal?</a:t>
            </a:r>
          </a:p>
          <a:p>
            <a:pPr>
              <a:buFontTx/>
              <a:buNone/>
            </a:pPr>
            <a:r>
              <a:rPr lang="en-US" altLang="en-US" dirty="0"/>
              <a:t>A. Equally in all directions</a:t>
            </a:r>
          </a:p>
          <a:p>
            <a:pPr>
              <a:buFontTx/>
              <a:buNone/>
            </a:pPr>
            <a:r>
              <a:rPr lang="en-US" altLang="en-US" dirty="0"/>
              <a:t>B. Off the ends of the antenna</a:t>
            </a:r>
          </a:p>
          <a:p>
            <a:pPr>
              <a:buFontTx/>
              <a:buNone/>
            </a:pPr>
            <a:r>
              <a:rPr lang="en-US" altLang="en-US" dirty="0"/>
              <a:t>C. In the direction of the feed line</a:t>
            </a:r>
          </a:p>
          <a:p>
            <a:pPr>
              <a:buFontTx/>
              <a:buNone/>
            </a:pPr>
            <a:r>
              <a:rPr lang="en-US" altLang="en-US" dirty="0"/>
              <a:t>D. Broadside to the antenna</a:t>
            </a:r>
          </a:p>
        </p:txBody>
      </p:sp>
    </p:spTree>
    <p:extLst>
      <p:ext uri="{BB962C8B-B14F-4D97-AF65-F5344CB8AC3E}">
        <p14:creationId xmlns:p14="http://schemas.microsoft.com/office/powerpoint/2010/main" val="150602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1"/>
          <p:cNvSpPr>
            <a:spLocks noGrp="1"/>
          </p:cNvSpPr>
          <p:nvPr>
            <p:ph type="title"/>
          </p:nvPr>
        </p:nvSpPr>
        <p:spPr/>
        <p:txBody>
          <a:bodyPr/>
          <a:lstStyle/>
          <a:p>
            <a:r>
              <a:rPr lang="en-US" altLang="en-US"/>
              <a:t>T9A10</a:t>
            </a:r>
          </a:p>
        </p:txBody>
      </p:sp>
      <p:sp>
        <p:nvSpPr>
          <p:cNvPr id="3" name="Content Placeholder 2"/>
          <p:cNvSpPr>
            <a:spLocks noGrp="1"/>
          </p:cNvSpPr>
          <p:nvPr>
            <p:ph idx="1"/>
          </p:nvPr>
        </p:nvSpPr>
        <p:spPr>
          <a:xfrm>
            <a:off x="462455" y="1166019"/>
            <a:ext cx="8229600" cy="3405982"/>
          </a:xfrm>
        </p:spPr>
        <p:txBody>
          <a:bodyPr/>
          <a:lstStyle/>
          <a:p>
            <a:pPr>
              <a:buFontTx/>
              <a:buNone/>
            </a:pPr>
            <a:r>
              <a:rPr lang="en-US" altLang="en-US" dirty="0"/>
              <a:t>In which direction does a half-wave dipole antenna radiate the strongest signal?</a:t>
            </a:r>
          </a:p>
          <a:p>
            <a:pPr>
              <a:buFontTx/>
              <a:buNone/>
            </a:pPr>
            <a:r>
              <a:rPr lang="en-US" altLang="en-US" dirty="0">
                <a:solidFill>
                  <a:schemeClr val="bg1">
                    <a:lumMod val="75000"/>
                  </a:schemeClr>
                </a:solidFill>
              </a:rPr>
              <a:t>A. Equally in all directions</a:t>
            </a:r>
          </a:p>
          <a:p>
            <a:pPr>
              <a:buFontTx/>
              <a:buNone/>
            </a:pPr>
            <a:r>
              <a:rPr lang="en-US" altLang="en-US" dirty="0">
                <a:solidFill>
                  <a:schemeClr val="bg1">
                    <a:lumMod val="75000"/>
                  </a:schemeClr>
                </a:solidFill>
              </a:rPr>
              <a:t>B. Off the ends of the antenna</a:t>
            </a:r>
          </a:p>
          <a:p>
            <a:pPr>
              <a:buFontTx/>
              <a:buNone/>
            </a:pPr>
            <a:r>
              <a:rPr lang="en-US" altLang="en-US" dirty="0">
                <a:solidFill>
                  <a:schemeClr val="bg1">
                    <a:lumMod val="75000"/>
                  </a:schemeClr>
                </a:solidFill>
              </a:rPr>
              <a:t>C. In the direction of the feed line</a:t>
            </a:r>
          </a:p>
          <a:p>
            <a:pPr>
              <a:buFontTx/>
              <a:buNone/>
            </a:pPr>
            <a:r>
              <a:rPr lang="en-US" altLang="en-US" dirty="0"/>
              <a:t>D. Broadside to the antenna</a:t>
            </a:r>
          </a:p>
        </p:txBody>
      </p:sp>
      <p:pic>
        <p:nvPicPr>
          <p:cNvPr id="2050" name="Picture 2" descr="See the source image">
            <a:extLst>
              <a:ext uri="{FF2B5EF4-FFF2-40B4-BE49-F238E27FC236}">
                <a16:creationId xmlns:a16="http://schemas.microsoft.com/office/drawing/2014/main" id="{16A08D0E-AE5D-D004-3772-B2B8A8D0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4516437"/>
            <a:ext cx="69151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21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itle 1"/>
          <p:cNvSpPr>
            <a:spLocks noGrp="1"/>
          </p:cNvSpPr>
          <p:nvPr>
            <p:ph type="title"/>
          </p:nvPr>
        </p:nvSpPr>
        <p:spPr/>
        <p:txBody>
          <a:bodyPr/>
          <a:lstStyle/>
          <a:p>
            <a:r>
              <a:rPr lang="en-US" altLang="en-US"/>
              <a:t>T9A11</a:t>
            </a:r>
          </a:p>
        </p:txBody>
      </p:sp>
      <p:sp>
        <p:nvSpPr>
          <p:cNvPr id="3" name="Content Placeholder 2"/>
          <p:cNvSpPr>
            <a:spLocks noGrp="1"/>
          </p:cNvSpPr>
          <p:nvPr>
            <p:ph idx="1"/>
          </p:nvPr>
        </p:nvSpPr>
        <p:spPr/>
        <p:txBody>
          <a:bodyPr/>
          <a:lstStyle/>
          <a:p>
            <a:pPr>
              <a:buFontTx/>
              <a:buNone/>
            </a:pPr>
            <a:r>
              <a:rPr lang="en-US" altLang="en-US" sz="2800" dirty="0"/>
              <a:t>What is antenna gain?</a:t>
            </a:r>
          </a:p>
          <a:p>
            <a:pPr>
              <a:buFontTx/>
              <a:buNone/>
            </a:pPr>
            <a:r>
              <a:rPr lang="en-US" altLang="en-US" sz="2800" dirty="0"/>
              <a:t>A. The additional power that is added to the transmitter power</a:t>
            </a:r>
          </a:p>
          <a:p>
            <a:pPr>
              <a:buFontTx/>
              <a:buNone/>
            </a:pPr>
            <a:r>
              <a:rPr lang="en-US" altLang="en-US" sz="2800" dirty="0"/>
              <a:t>B. The additional power that is required in the antenna when transmitting on a higher frequency</a:t>
            </a:r>
          </a:p>
          <a:p>
            <a:pPr>
              <a:buFontTx/>
              <a:buNone/>
            </a:pPr>
            <a:r>
              <a:rPr lang="en-US" altLang="en-US" sz="2800" dirty="0"/>
              <a:t>C. The increase in signal strength in a specified direction compared to a reference antenna</a:t>
            </a:r>
          </a:p>
          <a:p>
            <a:pPr>
              <a:buFontTx/>
              <a:buNone/>
            </a:pPr>
            <a:r>
              <a:rPr lang="en-US" altLang="en-US" sz="2800" dirty="0"/>
              <a:t>D. The increase in impedance on receive or transmit compared to a reference antenna</a:t>
            </a:r>
          </a:p>
        </p:txBody>
      </p:sp>
    </p:spTree>
    <p:extLst>
      <p:ext uri="{BB962C8B-B14F-4D97-AF65-F5344CB8AC3E}">
        <p14:creationId xmlns:p14="http://schemas.microsoft.com/office/powerpoint/2010/main" val="229762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itle 1"/>
          <p:cNvSpPr>
            <a:spLocks noGrp="1"/>
          </p:cNvSpPr>
          <p:nvPr>
            <p:ph type="title"/>
          </p:nvPr>
        </p:nvSpPr>
        <p:spPr/>
        <p:txBody>
          <a:bodyPr/>
          <a:lstStyle/>
          <a:p>
            <a:r>
              <a:rPr lang="en-US" altLang="en-US"/>
              <a:t>T9A11</a:t>
            </a:r>
          </a:p>
        </p:txBody>
      </p:sp>
      <p:sp>
        <p:nvSpPr>
          <p:cNvPr id="3" name="Content Placeholder 2"/>
          <p:cNvSpPr>
            <a:spLocks noGrp="1"/>
          </p:cNvSpPr>
          <p:nvPr>
            <p:ph idx="1"/>
          </p:nvPr>
        </p:nvSpPr>
        <p:spPr/>
        <p:txBody>
          <a:bodyPr/>
          <a:lstStyle/>
          <a:p>
            <a:pPr>
              <a:buFontTx/>
              <a:buNone/>
            </a:pPr>
            <a:r>
              <a:rPr lang="en-US" altLang="en-US" sz="2800" dirty="0"/>
              <a:t>What is antenna gain?</a:t>
            </a:r>
          </a:p>
          <a:p>
            <a:pPr>
              <a:buFontTx/>
              <a:buNone/>
            </a:pPr>
            <a:r>
              <a:rPr lang="en-US" altLang="en-US" sz="2800" dirty="0">
                <a:solidFill>
                  <a:schemeClr val="bg1">
                    <a:lumMod val="75000"/>
                  </a:schemeClr>
                </a:solidFill>
              </a:rPr>
              <a:t>A. The additional power that is added to the transmitter power</a:t>
            </a:r>
          </a:p>
          <a:p>
            <a:pPr>
              <a:buFontTx/>
              <a:buNone/>
            </a:pPr>
            <a:r>
              <a:rPr lang="en-US" altLang="en-US" sz="2800" dirty="0">
                <a:solidFill>
                  <a:schemeClr val="bg1">
                    <a:lumMod val="75000"/>
                  </a:schemeClr>
                </a:solidFill>
              </a:rPr>
              <a:t>B. The additional power that is required in the antenna when transmitting on a higher frequency</a:t>
            </a:r>
          </a:p>
          <a:p>
            <a:pPr>
              <a:buFontTx/>
              <a:buNone/>
            </a:pPr>
            <a:r>
              <a:rPr lang="en-US" altLang="en-US" sz="2800" dirty="0"/>
              <a:t>C. The increase in signal strength in a specified direction compared to a reference antenna</a:t>
            </a:r>
          </a:p>
          <a:p>
            <a:pPr>
              <a:buFontTx/>
              <a:buNone/>
            </a:pPr>
            <a:r>
              <a:rPr lang="en-US" altLang="en-US" sz="2800" dirty="0">
                <a:solidFill>
                  <a:schemeClr val="bg1">
                    <a:lumMod val="75000"/>
                  </a:schemeClr>
                </a:solidFill>
              </a:rPr>
              <a:t>D. The increase in impedance on receive or transmit compared to a reference antenna</a:t>
            </a:r>
          </a:p>
        </p:txBody>
      </p:sp>
    </p:spTree>
    <p:extLst>
      <p:ext uri="{BB962C8B-B14F-4D97-AF65-F5344CB8AC3E}">
        <p14:creationId xmlns:p14="http://schemas.microsoft.com/office/powerpoint/2010/main" val="12041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304800"/>
            <a:ext cx="8229600" cy="5821363"/>
          </a:xfrm>
        </p:spPr>
        <p:txBody>
          <a:bodyPr/>
          <a:lstStyle/>
          <a:p>
            <a:pPr eaLnBrk="1" hangingPunct="1">
              <a:buFontTx/>
              <a:buNone/>
            </a:pPr>
            <a:r>
              <a:rPr lang="en-US" altLang="en-US" sz="4000" b="1" dirty="0">
                <a:solidFill>
                  <a:srgbClr val="0070C0"/>
                </a:solidFill>
              </a:rPr>
              <a:t>Ham Radio Technician Class Exam preparation Power Point created by Rich Bugarin W6EC.</a:t>
            </a:r>
          </a:p>
          <a:p>
            <a:pPr eaLnBrk="1" hangingPunct="1">
              <a:buFontTx/>
              <a:buNone/>
            </a:pPr>
            <a:r>
              <a:rPr lang="en-US" altLang="en-US" sz="4000" b="1" dirty="0">
                <a:solidFill>
                  <a:srgbClr val="0070C0"/>
                </a:solidFill>
              </a:rPr>
              <a:t>Effective July 1, 2022 and is valid until June 30, 2026.</a:t>
            </a:r>
          </a:p>
          <a:p>
            <a:pPr eaLnBrk="1" hangingPunct="1">
              <a:buFontTx/>
              <a:buNone/>
            </a:pPr>
            <a:r>
              <a:rPr lang="en-US" altLang="en-US" sz="4000" b="1" dirty="0">
                <a:solidFill>
                  <a:srgbClr val="0070C0"/>
                </a:solidFill>
              </a:rPr>
              <a:t>Please send suggested changes to this presentation to:</a:t>
            </a:r>
          </a:p>
          <a:p>
            <a:pPr eaLnBrk="1" hangingPunct="1">
              <a:buFontTx/>
              <a:buNone/>
            </a:pPr>
            <a:r>
              <a:rPr lang="en-US" altLang="en-US" sz="4000" b="1" dirty="0">
                <a:solidFill>
                  <a:srgbClr val="0070C0"/>
                </a:solidFill>
              </a:rPr>
              <a:t>w6ec@thebugarins.com</a:t>
            </a:r>
          </a:p>
        </p:txBody>
      </p:sp>
    </p:spTree>
    <p:extLst>
      <p:ext uri="{BB962C8B-B14F-4D97-AF65-F5344CB8AC3E}">
        <p14:creationId xmlns:p14="http://schemas.microsoft.com/office/powerpoint/2010/main" val="318407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1"/>
          <p:cNvSpPr>
            <a:spLocks noGrp="1"/>
          </p:cNvSpPr>
          <p:nvPr>
            <p:ph type="title"/>
          </p:nvPr>
        </p:nvSpPr>
        <p:spPr/>
        <p:txBody>
          <a:bodyPr/>
          <a:lstStyle/>
          <a:p>
            <a:r>
              <a:rPr lang="en-US" altLang="en-US" dirty="0"/>
              <a:t>T9A12</a:t>
            </a:r>
          </a:p>
        </p:txBody>
      </p:sp>
      <p:sp>
        <p:nvSpPr>
          <p:cNvPr id="3" name="Content Placeholder 2"/>
          <p:cNvSpPr>
            <a:spLocks noGrp="1"/>
          </p:cNvSpPr>
          <p:nvPr>
            <p:ph idx="1"/>
          </p:nvPr>
        </p:nvSpPr>
        <p:spPr>
          <a:xfrm>
            <a:off x="457200" y="1143000"/>
            <a:ext cx="8229600" cy="5410200"/>
          </a:xfrm>
        </p:spPr>
        <p:txBody>
          <a:bodyPr/>
          <a:lstStyle/>
          <a:p>
            <a:pPr>
              <a:buFontTx/>
              <a:buNone/>
            </a:pPr>
            <a:r>
              <a:rPr lang="en-US" altLang="en-US" dirty="0"/>
              <a:t>What is an advantage of a 5/8 wavelength whip antenna for VHF or UHF mobile service?</a:t>
            </a:r>
          </a:p>
          <a:p>
            <a:pPr>
              <a:buFontTx/>
              <a:buNone/>
            </a:pPr>
            <a:r>
              <a:rPr lang="en-US" altLang="en-US" dirty="0"/>
              <a:t>A. It has more gain than a 1/4-wavelength antenna</a:t>
            </a:r>
          </a:p>
          <a:p>
            <a:pPr>
              <a:buFontTx/>
              <a:buNone/>
            </a:pPr>
            <a:r>
              <a:rPr lang="en-US" altLang="en-US" dirty="0"/>
              <a:t>B. It radiates at a very high angle</a:t>
            </a:r>
          </a:p>
          <a:p>
            <a:pPr>
              <a:buFontTx/>
              <a:buNone/>
            </a:pPr>
            <a:r>
              <a:rPr lang="en-US" altLang="en-US" dirty="0"/>
              <a:t>C. It eliminates distortion caused by reflected signals</a:t>
            </a:r>
          </a:p>
          <a:p>
            <a:pPr>
              <a:buFontTx/>
              <a:buNone/>
            </a:pPr>
            <a:r>
              <a:rPr lang="en-US" altLang="en-US" dirty="0"/>
              <a:t>D. It has 10 times the power gain of a 1/4 wavelength whip</a:t>
            </a:r>
          </a:p>
        </p:txBody>
      </p:sp>
    </p:spTree>
    <p:extLst>
      <p:ext uri="{BB962C8B-B14F-4D97-AF65-F5344CB8AC3E}">
        <p14:creationId xmlns:p14="http://schemas.microsoft.com/office/powerpoint/2010/main" val="6202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1"/>
          <p:cNvSpPr>
            <a:spLocks noGrp="1"/>
          </p:cNvSpPr>
          <p:nvPr>
            <p:ph type="title"/>
          </p:nvPr>
        </p:nvSpPr>
        <p:spPr/>
        <p:txBody>
          <a:bodyPr/>
          <a:lstStyle/>
          <a:p>
            <a:r>
              <a:rPr lang="en-US" altLang="en-US" dirty="0"/>
              <a:t>T9A12</a:t>
            </a:r>
          </a:p>
        </p:txBody>
      </p:sp>
      <p:sp>
        <p:nvSpPr>
          <p:cNvPr id="3" name="Content Placeholder 2"/>
          <p:cNvSpPr>
            <a:spLocks noGrp="1"/>
          </p:cNvSpPr>
          <p:nvPr>
            <p:ph idx="1"/>
          </p:nvPr>
        </p:nvSpPr>
        <p:spPr>
          <a:xfrm>
            <a:off x="457200" y="1143000"/>
            <a:ext cx="8229600" cy="5410200"/>
          </a:xfrm>
        </p:spPr>
        <p:txBody>
          <a:bodyPr/>
          <a:lstStyle/>
          <a:p>
            <a:pPr>
              <a:buFontTx/>
              <a:buNone/>
            </a:pPr>
            <a:r>
              <a:rPr lang="en-US" altLang="en-US" dirty="0"/>
              <a:t>What is an advantage of a 5/8 wavelength whip antenna for VHF or UHF mobile service?</a:t>
            </a:r>
          </a:p>
          <a:p>
            <a:pPr>
              <a:buFontTx/>
              <a:buNone/>
            </a:pPr>
            <a:r>
              <a:rPr lang="en-US" altLang="en-US" dirty="0"/>
              <a:t>A. It has more gain than a 1/4-wavelength antenna</a:t>
            </a:r>
          </a:p>
          <a:p>
            <a:pPr>
              <a:buFontTx/>
              <a:buNone/>
            </a:pPr>
            <a:r>
              <a:rPr lang="en-US" altLang="en-US" dirty="0">
                <a:solidFill>
                  <a:schemeClr val="bg1">
                    <a:lumMod val="75000"/>
                  </a:schemeClr>
                </a:solidFill>
              </a:rPr>
              <a:t>B. It radiates at a very high angle</a:t>
            </a:r>
          </a:p>
          <a:p>
            <a:pPr>
              <a:buFontTx/>
              <a:buNone/>
            </a:pPr>
            <a:r>
              <a:rPr lang="en-US" altLang="en-US" dirty="0">
                <a:solidFill>
                  <a:schemeClr val="bg1">
                    <a:lumMod val="75000"/>
                  </a:schemeClr>
                </a:solidFill>
              </a:rPr>
              <a:t>C. It eliminates distortion caused by reflected signals</a:t>
            </a:r>
          </a:p>
          <a:p>
            <a:pPr>
              <a:buFontTx/>
              <a:buNone/>
            </a:pPr>
            <a:r>
              <a:rPr lang="en-US" altLang="en-US" dirty="0">
                <a:solidFill>
                  <a:schemeClr val="bg1">
                    <a:lumMod val="75000"/>
                  </a:schemeClr>
                </a:solidFill>
              </a:rPr>
              <a:t>D. It has 10 times the power gain of a 1/4 wavelength whip</a:t>
            </a:r>
          </a:p>
        </p:txBody>
      </p:sp>
    </p:spTree>
    <p:extLst>
      <p:ext uri="{BB962C8B-B14F-4D97-AF65-F5344CB8AC3E}">
        <p14:creationId xmlns:p14="http://schemas.microsoft.com/office/powerpoint/2010/main" val="130707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Content Placeholder 2"/>
          <p:cNvSpPr>
            <a:spLocks noGrp="1"/>
          </p:cNvSpPr>
          <p:nvPr>
            <p:ph idx="1"/>
          </p:nvPr>
        </p:nvSpPr>
        <p:spPr/>
        <p:txBody>
          <a:bodyPr/>
          <a:lstStyle/>
          <a:p>
            <a:pPr marL="0" indent="0">
              <a:buNone/>
            </a:pPr>
            <a:r>
              <a:rPr lang="en-US" altLang="en-US" b="1" dirty="0"/>
              <a:t>T9B – Feed lines: types, attenuation vs frequency, selecting; SWR concepts; Antenna tuners (couplers); RF Connectors: selecting, weather protection</a:t>
            </a:r>
          </a:p>
          <a:p>
            <a:pPr marL="0" indent="0">
              <a:buNone/>
            </a:pPr>
            <a:endParaRPr lang="en-US" altLang="en-US" b="1" dirty="0"/>
          </a:p>
          <a:p>
            <a:pPr marL="0" indent="0">
              <a:buNone/>
            </a:pPr>
            <a:r>
              <a:rPr lang="en-US" altLang="en-US" b="1" dirty="0"/>
              <a:t>#32 of 35</a:t>
            </a:r>
          </a:p>
        </p:txBody>
      </p:sp>
    </p:spTree>
    <p:extLst>
      <p:ext uri="{BB962C8B-B14F-4D97-AF65-F5344CB8AC3E}">
        <p14:creationId xmlns:p14="http://schemas.microsoft.com/office/powerpoint/2010/main" val="286951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itle 1"/>
          <p:cNvSpPr>
            <a:spLocks noGrp="1"/>
          </p:cNvSpPr>
          <p:nvPr>
            <p:ph type="title"/>
          </p:nvPr>
        </p:nvSpPr>
        <p:spPr/>
        <p:txBody>
          <a:bodyPr/>
          <a:lstStyle/>
          <a:p>
            <a:r>
              <a:rPr lang="en-US" altLang="en-US"/>
              <a:t>T9B01</a:t>
            </a:r>
          </a:p>
        </p:txBody>
      </p:sp>
      <p:sp>
        <p:nvSpPr>
          <p:cNvPr id="3" name="Content Placeholder 2"/>
          <p:cNvSpPr>
            <a:spLocks noGrp="1"/>
          </p:cNvSpPr>
          <p:nvPr>
            <p:ph idx="1"/>
          </p:nvPr>
        </p:nvSpPr>
        <p:spPr/>
        <p:txBody>
          <a:bodyPr/>
          <a:lstStyle/>
          <a:p>
            <a:pPr>
              <a:buFontTx/>
              <a:buNone/>
            </a:pPr>
            <a:r>
              <a:rPr lang="en-US" altLang="en-US" dirty="0"/>
              <a:t>What is a benefit of low SWR?</a:t>
            </a:r>
          </a:p>
          <a:p>
            <a:pPr>
              <a:buFontTx/>
              <a:buNone/>
            </a:pPr>
            <a:r>
              <a:rPr lang="en-US" altLang="en-US" dirty="0"/>
              <a:t>A. Reduced television interference </a:t>
            </a:r>
          </a:p>
          <a:p>
            <a:pPr>
              <a:buFontTx/>
              <a:buNone/>
            </a:pPr>
            <a:r>
              <a:rPr lang="en-US" altLang="en-US" dirty="0"/>
              <a:t>B. Reduced signal loss</a:t>
            </a:r>
          </a:p>
          <a:p>
            <a:pPr>
              <a:buFontTx/>
              <a:buNone/>
            </a:pPr>
            <a:r>
              <a:rPr lang="en-US" altLang="en-US" dirty="0"/>
              <a:t>C. Less antenna wear</a:t>
            </a:r>
          </a:p>
          <a:p>
            <a:pPr>
              <a:buFontTx/>
              <a:buNone/>
            </a:pPr>
            <a:r>
              <a:rPr lang="en-US" altLang="en-US" dirty="0"/>
              <a:t>D. All these choices are correct</a:t>
            </a:r>
          </a:p>
        </p:txBody>
      </p:sp>
    </p:spTree>
    <p:extLst>
      <p:ext uri="{BB962C8B-B14F-4D97-AF65-F5344CB8AC3E}">
        <p14:creationId xmlns:p14="http://schemas.microsoft.com/office/powerpoint/2010/main" val="157761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itle 1"/>
          <p:cNvSpPr>
            <a:spLocks noGrp="1"/>
          </p:cNvSpPr>
          <p:nvPr>
            <p:ph type="title"/>
          </p:nvPr>
        </p:nvSpPr>
        <p:spPr/>
        <p:txBody>
          <a:bodyPr/>
          <a:lstStyle/>
          <a:p>
            <a:r>
              <a:rPr lang="en-US" altLang="en-US"/>
              <a:t>T9B01</a:t>
            </a:r>
          </a:p>
        </p:txBody>
      </p:sp>
      <p:sp>
        <p:nvSpPr>
          <p:cNvPr id="3" name="Content Placeholder 2"/>
          <p:cNvSpPr>
            <a:spLocks noGrp="1"/>
          </p:cNvSpPr>
          <p:nvPr>
            <p:ph idx="1"/>
          </p:nvPr>
        </p:nvSpPr>
        <p:spPr/>
        <p:txBody>
          <a:bodyPr/>
          <a:lstStyle/>
          <a:p>
            <a:pPr>
              <a:buFontTx/>
              <a:buNone/>
            </a:pPr>
            <a:r>
              <a:rPr lang="en-US" altLang="en-US" dirty="0"/>
              <a:t>What is a benefit of low SWR?</a:t>
            </a:r>
          </a:p>
          <a:p>
            <a:pPr>
              <a:buFontTx/>
              <a:buNone/>
            </a:pPr>
            <a:r>
              <a:rPr lang="en-US" altLang="en-US" dirty="0">
                <a:solidFill>
                  <a:schemeClr val="bg1">
                    <a:lumMod val="75000"/>
                  </a:schemeClr>
                </a:solidFill>
              </a:rPr>
              <a:t>A. Reduced television interference </a:t>
            </a:r>
          </a:p>
          <a:p>
            <a:pPr>
              <a:buFontTx/>
              <a:buNone/>
            </a:pPr>
            <a:r>
              <a:rPr lang="en-US" altLang="en-US" dirty="0"/>
              <a:t>B. Reduced signal loss</a:t>
            </a:r>
          </a:p>
          <a:p>
            <a:pPr>
              <a:buFontTx/>
              <a:buNone/>
            </a:pPr>
            <a:r>
              <a:rPr lang="en-US" altLang="en-US" dirty="0">
                <a:solidFill>
                  <a:schemeClr val="bg1">
                    <a:lumMod val="75000"/>
                  </a:schemeClr>
                </a:solidFill>
              </a:rPr>
              <a:t>C. Less antenna wear</a:t>
            </a:r>
          </a:p>
          <a:p>
            <a:pPr>
              <a:buFontTx/>
              <a:buNone/>
            </a:pPr>
            <a:r>
              <a:rPr lang="en-US" altLang="en-US" dirty="0">
                <a:solidFill>
                  <a:schemeClr val="bg1">
                    <a:lumMod val="75000"/>
                  </a:schemeClr>
                </a:solidFill>
              </a:rPr>
              <a:t>D. All these choices are correct</a:t>
            </a:r>
          </a:p>
        </p:txBody>
      </p:sp>
    </p:spTree>
    <p:extLst>
      <p:ext uri="{BB962C8B-B14F-4D97-AF65-F5344CB8AC3E}">
        <p14:creationId xmlns:p14="http://schemas.microsoft.com/office/powerpoint/2010/main" val="79624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itle 1"/>
          <p:cNvSpPr>
            <a:spLocks noGrp="1"/>
          </p:cNvSpPr>
          <p:nvPr>
            <p:ph type="title"/>
          </p:nvPr>
        </p:nvSpPr>
        <p:spPr/>
        <p:txBody>
          <a:bodyPr/>
          <a:lstStyle/>
          <a:p>
            <a:r>
              <a:rPr lang="en-US" altLang="en-US"/>
              <a:t>T9B02</a:t>
            </a:r>
          </a:p>
        </p:txBody>
      </p:sp>
      <p:sp>
        <p:nvSpPr>
          <p:cNvPr id="3" name="Content Placeholder 2"/>
          <p:cNvSpPr>
            <a:spLocks noGrp="1"/>
          </p:cNvSpPr>
          <p:nvPr>
            <p:ph idx="1"/>
          </p:nvPr>
        </p:nvSpPr>
        <p:spPr/>
        <p:txBody>
          <a:bodyPr/>
          <a:lstStyle/>
          <a:p>
            <a:pPr>
              <a:buFontTx/>
              <a:buNone/>
            </a:pPr>
            <a:r>
              <a:rPr lang="en-US" altLang="en-US" dirty="0"/>
              <a:t>What is the most common impedance of coaxial cables used in amateur radio?</a:t>
            </a:r>
          </a:p>
          <a:p>
            <a:pPr>
              <a:buFontTx/>
              <a:buNone/>
            </a:pPr>
            <a:r>
              <a:rPr lang="en-US" altLang="en-US" dirty="0"/>
              <a:t>A. 8 ohms</a:t>
            </a:r>
          </a:p>
          <a:p>
            <a:pPr>
              <a:buFontTx/>
              <a:buNone/>
            </a:pPr>
            <a:r>
              <a:rPr lang="en-US" altLang="en-US" dirty="0"/>
              <a:t>B. 50 ohms</a:t>
            </a:r>
          </a:p>
          <a:p>
            <a:pPr>
              <a:buFontTx/>
              <a:buNone/>
            </a:pPr>
            <a:r>
              <a:rPr lang="en-US" altLang="en-US" dirty="0"/>
              <a:t>C. 600 ohms</a:t>
            </a:r>
          </a:p>
          <a:p>
            <a:pPr>
              <a:buFontTx/>
              <a:buNone/>
            </a:pPr>
            <a:r>
              <a:rPr lang="en-US" altLang="en-US" dirty="0"/>
              <a:t>D. 12 ohms</a:t>
            </a:r>
          </a:p>
        </p:txBody>
      </p:sp>
    </p:spTree>
    <p:extLst>
      <p:ext uri="{BB962C8B-B14F-4D97-AF65-F5344CB8AC3E}">
        <p14:creationId xmlns:p14="http://schemas.microsoft.com/office/powerpoint/2010/main" val="130249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itle 1"/>
          <p:cNvSpPr>
            <a:spLocks noGrp="1"/>
          </p:cNvSpPr>
          <p:nvPr>
            <p:ph type="title"/>
          </p:nvPr>
        </p:nvSpPr>
        <p:spPr/>
        <p:txBody>
          <a:bodyPr/>
          <a:lstStyle/>
          <a:p>
            <a:r>
              <a:rPr lang="en-US" altLang="en-US"/>
              <a:t>T9B02</a:t>
            </a:r>
          </a:p>
        </p:txBody>
      </p:sp>
      <p:sp>
        <p:nvSpPr>
          <p:cNvPr id="3" name="Content Placeholder 2"/>
          <p:cNvSpPr>
            <a:spLocks noGrp="1"/>
          </p:cNvSpPr>
          <p:nvPr>
            <p:ph idx="1"/>
          </p:nvPr>
        </p:nvSpPr>
        <p:spPr/>
        <p:txBody>
          <a:bodyPr/>
          <a:lstStyle/>
          <a:p>
            <a:pPr>
              <a:buFontTx/>
              <a:buNone/>
            </a:pPr>
            <a:r>
              <a:rPr lang="en-US" altLang="en-US" dirty="0"/>
              <a:t>What is the most common impedance of coaxial cables used in amateur radio?</a:t>
            </a:r>
          </a:p>
          <a:p>
            <a:pPr>
              <a:buFontTx/>
              <a:buNone/>
            </a:pPr>
            <a:r>
              <a:rPr lang="en-US" altLang="en-US" dirty="0">
                <a:solidFill>
                  <a:schemeClr val="bg1">
                    <a:lumMod val="75000"/>
                  </a:schemeClr>
                </a:solidFill>
              </a:rPr>
              <a:t>A. 8 ohms</a:t>
            </a:r>
          </a:p>
          <a:p>
            <a:pPr>
              <a:buFontTx/>
              <a:buNone/>
            </a:pPr>
            <a:r>
              <a:rPr lang="en-US" altLang="en-US" dirty="0"/>
              <a:t>B. 50 ohms</a:t>
            </a:r>
          </a:p>
          <a:p>
            <a:pPr>
              <a:buFontTx/>
              <a:buNone/>
            </a:pPr>
            <a:r>
              <a:rPr lang="en-US" altLang="en-US" dirty="0">
                <a:solidFill>
                  <a:schemeClr val="bg1">
                    <a:lumMod val="75000"/>
                  </a:schemeClr>
                </a:solidFill>
              </a:rPr>
              <a:t>C. 600 ohms</a:t>
            </a:r>
          </a:p>
          <a:p>
            <a:pPr>
              <a:buFontTx/>
              <a:buNone/>
            </a:pPr>
            <a:r>
              <a:rPr lang="en-US" altLang="en-US" dirty="0">
                <a:solidFill>
                  <a:schemeClr val="bg1">
                    <a:lumMod val="75000"/>
                  </a:schemeClr>
                </a:solidFill>
              </a:rPr>
              <a:t>D. 12 ohms</a:t>
            </a:r>
          </a:p>
        </p:txBody>
      </p:sp>
    </p:spTree>
    <p:extLst>
      <p:ext uri="{BB962C8B-B14F-4D97-AF65-F5344CB8AC3E}">
        <p14:creationId xmlns:p14="http://schemas.microsoft.com/office/powerpoint/2010/main" val="383338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1"/>
          <p:cNvSpPr>
            <a:spLocks noGrp="1"/>
          </p:cNvSpPr>
          <p:nvPr>
            <p:ph type="title"/>
          </p:nvPr>
        </p:nvSpPr>
        <p:spPr/>
        <p:txBody>
          <a:bodyPr/>
          <a:lstStyle/>
          <a:p>
            <a:r>
              <a:rPr lang="en-US" altLang="en-US"/>
              <a:t>T9B03</a:t>
            </a:r>
          </a:p>
        </p:txBody>
      </p:sp>
      <p:sp>
        <p:nvSpPr>
          <p:cNvPr id="3" name="Content Placeholder 2"/>
          <p:cNvSpPr>
            <a:spLocks noGrp="1"/>
          </p:cNvSpPr>
          <p:nvPr>
            <p:ph idx="1"/>
          </p:nvPr>
        </p:nvSpPr>
        <p:spPr>
          <a:xfrm>
            <a:off x="457200" y="1600200"/>
            <a:ext cx="8229600" cy="4648200"/>
          </a:xfrm>
        </p:spPr>
        <p:txBody>
          <a:bodyPr/>
          <a:lstStyle/>
          <a:p>
            <a:pPr>
              <a:buFontTx/>
              <a:buNone/>
            </a:pPr>
            <a:r>
              <a:rPr lang="en-US" altLang="en-US" sz="2800" dirty="0"/>
              <a:t>Why is coaxial cable the most common feed line for amateur radio antenna systems?</a:t>
            </a:r>
          </a:p>
          <a:p>
            <a:pPr>
              <a:buFontTx/>
              <a:buNone/>
            </a:pPr>
            <a:r>
              <a:rPr lang="en-US" altLang="en-US" sz="2800" dirty="0"/>
              <a:t>A. It is easy to use and requires few special installation considerations</a:t>
            </a:r>
          </a:p>
          <a:p>
            <a:pPr>
              <a:buFontTx/>
              <a:buNone/>
            </a:pPr>
            <a:r>
              <a:rPr lang="en-US" altLang="en-US" sz="2800" dirty="0"/>
              <a:t>B. It has less loss than any other type of feed line</a:t>
            </a:r>
          </a:p>
          <a:p>
            <a:pPr>
              <a:buFontTx/>
              <a:buNone/>
            </a:pPr>
            <a:r>
              <a:rPr lang="en-US" altLang="en-US" sz="2800" dirty="0"/>
              <a:t>C. It can handle more power than any other type of feed line</a:t>
            </a:r>
          </a:p>
          <a:p>
            <a:pPr>
              <a:buFontTx/>
              <a:buNone/>
            </a:pPr>
            <a:r>
              <a:rPr lang="en-US" altLang="en-US" sz="2800" dirty="0"/>
              <a:t>D. It is less expensive than any other type of feed line</a:t>
            </a:r>
          </a:p>
        </p:txBody>
      </p:sp>
    </p:spTree>
    <p:extLst>
      <p:ext uri="{BB962C8B-B14F-4D97-AF65-F5344CB8AC3E}">
        <p14:creationId xmlns:p14="http://schemas.microsoft.com/office/powerpoint/2010/main" val="3810933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1"/>
          <p:cNvSpPr>
            <a:spLocks noGrp="1"/>
          </p:cNvSpPr>
          <p:nvPr>
            <p:ph type="title"/>
          </p:nvPr>
        </p:nvSpPr>
        <p:spPr/>
        <p:txBody>
          <a:bodyPr/>
          <a:lstStyle/>
          <a:p>
            <a:r>
              <a:rPr lang="en-US" altLang="en-US"/>
              <a:t>T9B03</a:t>
            </a:r>
          </a:p>
        </p:txBody>
      </p:sp>
      <p:sp>
        <p:nvSpPr>
          <p:cNvPr id="3" name="Content Placeholder 2"/>
          <p:cNvSpPr>
            <a:spLocks noGrp="1"/>
          </p:cNvSpPr>
          <p:nvPr>
            <p:ph idx="1"/>
          </p:nvPr>
        </p:nvSpPr>
        <p:spPr>
          <a:xfrm>
            <a:off x="457200" y="1600200"/>
            <a:ext cx="8229600" cy="4648200"/>
          </a:xfrm>
        </p:spPr>
        <p:txBody>
          <a:bodyPr/>
          <a:lstStyle/>
          <a:p>
            <a:pPr>
              <a:buFontTx/>
              <a:buNone/>
            </a:pPr>
            <a:r>
              <a:rPr lang="en-US" altLang="en-US" sz="2800" dirty="0"/>
              <a:t>Why is coaxial cable the most common feed line for amateur radio antenna systems?</a:t>
            </a:r>
          </a:p>
          <a:p>
            <a:pPr>
              <a:buFontTx/>
              <a:buNone/>
            </a:pPr>
            <a:r>
              <a:rPr lang="en-US" altLang="en-US" sz="2800" dirty="0"/>
              <a:t>A. It is easy to use and requires few special installation considerations</a:t>
            </a:r>
          </a:p>
          <a:p>
            <a:pPr>
              <a:buFontTx/>
              <a:buNone/>
            </a:pPr>
            <a:r>
              <a:rPr lang="en-US" altLang="en-US" sz="2800" dirty="0">
                <a:solidFill>
                  <a:schemeClr val="bg1">
                    <a:lumMod val="75000"/>
                  </a:schemeClr>
                </a:solidFill>
              </a:rPr>
              <a:t>B. It has less loss than any other type of feed line</a:t>
            </a:r>
          </a:p>
          <a:p>
            <a:pPr>
              <a:buFontTx/>
              <a:buNone/>
            </a:pPr>
            <a:r>
              <a:rPr lang="en-US" altLang="en-US" sz="2800" dirty="0">
                <a:solidFill>
                  <a:schemeClr val="bg1">
                    <a:lumMod val="75000"/>
                  </a:schemeClr>
                </a:solidFill>
              </a:rPr>
              <a:t>C. It can handle more power than any other type of feed line</a:t>
            </a:r>
          </a:p>
          <a:p>
            <a:pPr>
              <a:buFontTx/>
              <a:buNone/>
            </a:pPr>
            <a:r>
              <a:rPr lang="en-US" altLang="en-US" sz="2800" dirty="0">
                <a:solidFill>
                  <a:schemeClr val="bg1">
                    <a:lumMod val="75000"/>
                  </a:schemeClr>
                </a:solidFill>
              </a:rPr>
              <a:t>D. It is less expensive than any other type of feed line</a:t>
            </a:r>
          </a:p>
        </p:txBody>
      </p:sp>
    </p:spTree>
    <p:extLst>
      <p:ext uri="{BB962C8B-B14F-4D97-AF65-F5344CB8AC3E}">
        <p14:creationId xmlns:p14="http://schemas.microsoft.com/office/powerpoint/2010/main" val="290293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itle 1"/>
          <p:cNvSpPr>
            <a:spLocks noGrp="1"/>
          </p:cNvSpPr>
          <p:nvPr>
            <p:ph type="title"/>
          </p:nvPr>
        </p:nvSpPr>
        <p:spPr/>
        <p:txBody>
          <a:bodyPr/>
          <a:lstStyle/>
          <a:p>
            <a:r>
              <a:rPr lang="en-US" altLang="en-US"/>
              <a:t>T9B04</a:t>
            </a:r>
          </a:p>
        </p:txBody>
      </p:sp>
      <p:sp>
        <p:nvSpPr>
          <p:cNvPr id="3" name="Content Placeholder 2"/>
          <p:cNvSpPr>
            <a:spLocks noGrp="1"/>
          </p:cNvSpPr>
          <p:nvPr>
            <p:ph idx="1"/>
          </p:nvPr>
        </p:nvSpPr>
        <p:spPr/>
        <p:txBody>
          <a:bodyPr/>
          <a:lstStyle/>
          <a:p>
            <a:pPr>
              <a:buFontTx/>
              <a:buNone/>
            </a:pPr>
            <a:r>
              <a:rPr lang="en-US" altLang="en-US" sz="2800" dirty="0"/>
              <a:t>What is the major function of an antenna tuner (antenna coupler)?</a:t>
            </a:r>
          </a:p>
          <a:p>
            <a:pPr>
              <a:buFontTx/>
              <a:buNone/>
            </a:pPr>
            <a:r>
              <a:rPr lang="en-US" altLang="en-US" sz="2800" dirty="0"/>
              <a:t>A. It matches the antenna system impedance to the transceiver's output impedance</a:t>
            </a:r>
          </a:p>
          <a:p>
            <a:pPr>
              <a:buFontTx/>
              <a:buNone/>
            </a:pPr>
            <a:r>
              <a:rPr lang="en-US" altLang="en-US" sz="2800" dirty="0"/>
              <a:t>B. It helps a receiver automatically tune in weak stations</a:t>
            </a:r>
          </a:p>
          <a:p>
            <a:pPr>
              <a:buFontTx/>
              <a:buNone/>
            </a:pPr>
            <a:r>
              <a:rPr lang="en-US" altLang="en-US" sz="2800" dirty="0"/>
              <a:t>C. It allows an antenna to be used on both transmit and receive</a:t>
            </a:r>
          </a:p>
          <a:p>
            <a:pPr>
              <a:buFontTx/>
              <a:buNone/>
            </a:pPr>
            <a:r>
              <a:rPr lang="en-US" altLang="en-US" sz="2800" dirty="0"/>
              <a:t>D. It automatically selects the proper antenna for the frequency band being used</a:t>
            </a:r>
          </a:p>
        </p:txBody>
      </p:sp>
    </p:spTree>
    <p:extLst>
      <p:ext uri="{BB962C8B-B14F-4D97-AF65-F5344CB8AC3E}">
        <p14:creationId xmlns:p14="http://schemas.microsoft.com/office/powerpoint/2010/main" val="326639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solidFill>
                  <a:srgbClr val="0070C0"/>
                </a:solidFill>
              </a:rPr>
              <a:t>Study Hints</a:t>
            </a:r>
          </a:p>
        </p:txBody>
      </p:sp>
      <p:sp>
        <p:nvSpPr>
          <p:cNvPr id="4099" name="Content Placeholder 2"/>
          <p:cNvSpPr>
            <a:spLocks noGrp="1"/>
          </p:cNvSpPr>
          <p:nvPr>
            <p:ph idx="1"/>
          </p:nvPr>
        </p:nvSpPr>
        <p:spPr>
          <a:xfrm>
            <a:off x="457200" y="1219200"/>
            <a:ext cx="8229600" cy="5257800"/>
          </a:xfrm>
        </p:spPr>
        <p:txBody>
          <a:bodyPr/>
          <a:lstStyle/>
          <a:p>
            <a:pPr eaLnBrk="1" hangingPunct="1"/>
            <a:r>
              <a:rPr lang="en-US" altLang="en-US" sz="2800">
                <a:solidFill>
                  <a:srgbClr val="0070C0"/>
                </a:solidFill>
              </a:rPr>
              <a:t>I suggest you read each question and only the correct answer. Read through the complete question pool at least three times before you attempt taking a practice exams. For higher impact and better results read the correct answer first then the question and again the correct answer.</a:t>
            </a:r>
          </a:p>
          <a:p>
            <a:pPr eaLnBrk="1" hangingPunct="1"/>
            <a:r>
              <a:rPr lang="en-US" altLang="en-US" sz="2800">
                <a:solidFill>
                  <a:srgbClr val="0070C0"/>
                </a:solidFill>
              </a:rPr>
              <a:t>The key to passing the exam is to get the most questions correct using the above method the correct response will often jump out at you on test day even if you don’t remember the question. </a:t>
            </a:r>
          </a:p>
        </p:txBody>
      </p:sp>
    </p:spTree>
    <p:extLst>
      <p:ext uri="{BB962C8B-B14F-4D97-AF65-F5344CB8AC3E}">
        <p14:creationId xmlns:p14="http://schemas.microsoft.com/office/powerpoint/2010/main" val="3877390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itle 1"/>
          <p:cNvSpPr>
            <a:spLocks noGrp="1"/>
          </p:cNvSpPr>
          <p:nvPr>
            <p:ph type="title"/>
          </p:nvPr>
        </p:nvSpPr>
        <p:spPr/>
        <p:txBody>
          <a:bodyPr/>
          <a:lstStyle/>
          <a:p>
            <a:r>
              <a:rPr lang="en-US" altLang="en-US"/>
              <a:t>T9B04</a:t>
            </a:r>
          </a:p>
        </p:txBody>
      </p:sp>
      <p:sp>
        <p:nvSpPr>
          <p:cNvPr id="3" name="Content Placeholder 2"/>
          <p:cNvSpPr>
            <a:spLocks noGrp="1"/>
          </p:cNvSpPr>
          <p:nvPr>
            <p:ph idx="1"/>
          </p:nvPr>
        </p:nvSpPr>
        <p:spPr/>
        <p:txBody>
          <a:bodyPr/>
          <a:lstStyle/>
          <a:p>
            <a:pPr>
              <a:buFontTx/>
              <a:buNone/>
            </a:pPr>
            <a:r>
              <a:rPr lang="en-US" altLang="en-US" sz="2800" dirty="0"/>
              <a:t>What is the major function of an antenna tuner (antenna coupler)?</a:t>
            </a:r>
          </a:p>
          <a:p>
            <a:pPr>
              <a:buFontTx/>
              <a:buNone/>
            </a:pPr>
            <a:r>
              <a:rPr lang="en-US" altLang="en-US" sz="2800" dirty="0"/>
              <a:t>A. It matches the antenna system impedance to the transceiver's output impedance</a:t>
            </a:r>
          </a:p>
          <a:p>
            <a:pPr>
              <a:buFontTx/>
              <a:buNone/>
            </a:pPr>
            <a:r>
              <a:rPr lang="en-US" altLang="en-US" sz="2800" dirty="0">
                <a:solidFill>
                  <a:schemeClr val="bg1">
                    <a:lumMod val="75000"/>
                  </a:schemeClr>
                </a:solidFill>
              </a:rPr>
              <a:t>B. It helps a receiver automatically tune in weak stations</a:t>
            </a:r>
          </a:p>
          <a:p>
            <a:pPr>
              <a:buFontTx/>
              <a:buNone/>
            </a:pPr>
            <a:r>
              <a:rPr lang="en-US" altLang="en-US" sz="2800" dirty="0">
                <a:solidFill>
                  <a:schemeClr val="bg1">
                    <a:lumMod val="75000"/>
                  </a:schemeClr>
                </a:solidFill>
              </a:rPr>
              <a:t>C. It allows an antenna to be used on both transmit and receive</a:t>
            </a:r>
          </a:p>
          <a:p>
            <a:pPr>
              <a:buFontTx/>
              <a:buNone/>
            </a:pPr>
            <a:r>
              <a:rPr lang="en-US" altLang="en-US" sz="2800" dirty="0">
                <a:solidFill>
                  <a:schemeClr val="bg1">
                    <a:lumMod val="75000"/>
                  </a:schemeClr>
                </a:solidFill>
              </a:rPr>
              <a:t>D. It automatically selects the proper antenna for the frequency band being used</a:t>
            </a:r>
          </a:p>
        </p:txBody>
      </p:sp>
    </p:spTree>
    <p:extLst>
      <p:ext uri="{BB962C8B-B14F-4D97-AF65-F5344CB8AC3E}">
        <p14:creationId xmlns:p14="http://schemas.microsoft.com/office/powerpoint/2010/main" val="633618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itle 1"/>
          <p:cNvSpPr>
            <a:spLocks noGrp="1"/>
          </p:cNvSpPr>
          <p:nvPr>
            <p:ph type="title"/>
          </p:nvPr>
        </p:nvSpPr>
        <p:spPr/>
        <p:txBody>
          <a:bodyPr/>
          <a:lstStyle/>
          <a:p>
            <a:r>
              <a:rPr lang="en-US" altLang="en-US"/>
              <a:t>T9B05</a:t>
            </a:r>
          </a:p>
        </p:txBody>
      </p:sp>
      <p:sp>
        <p:nvSpPr>
          <p:cNvPr id="3" name="Content Placeholder 2"/>
          <p:cNvSpPr>
            <a:spLocks noGrp="1"/>
          </p:cNvSpPr>
          <p:nvPr>
            <p:ph idx="1"/>
          </p:nvPr>
        </p:nvSpPr>
        <p:spPr/>
        <p:txBody>
          <a:bodyPr/>
          <a:lstStyle/>
          <a:p>
            <a:pPr>
              <a:buFontTx/>
              <a:buNone/>
            </a:pPr>
            <a:r>
              <a:rPr lang="en-US" altLang="en-US" dirty="0"/>
              <a:t>What happens as the frequency of a signal in coaxial cable is increased?</a:t>
            </a:r>
          </a:p>
          <a:p>
            <a:pPr>
              <a:buFontTx/>
              <a:buNone/>
            </a:pPr>
            <a:r>
              <a:rPr lang="en-US" altLang="en-US" dirty="0"/>
              <a:t>A. The characteristic impedance decreases</a:t>
            </a:r>
          </a:p>
          <a:p>
            <a:pPr>
              <a:buFontTx/>
              <a:buNone/>
            </a:pPr>
            <a:r>
              <a:rPr lang="en-US" altLang="en-US" dirty="0"/>
              <a:t>B. The loss decreases</a:t>
            </a:r>
          </a:p>
          <a:p>
            <a:pPr>
              <a:buFontTx/>
              <a:buNone/>
            </a:pPr>
            <a:r>
              <a:rPr lang="en-US" altLang="en-US" dirty="0"/>
              <a:t>C. The characteristic impedance increases</a:t>
            </a:r>
          </a:p>
          <a:p>
            <a:pPr>
              <a:buFontTx/>
              <a:buNone/>
            </a:pPr>
            <a:r>
              <a:rPr lang="en-US" altLang="en-US" dirty="0"/>
              <a:t>D. The loss increases</a:t>
            </a:r>
          </a:p>
        </p:txBody>
      </p:sp>
    </p:spTree>
    <p:extLst>
      <p:ext uri="{BB962C8B-B14F-4D97-AF65-F5344CB8AC3E}">
        <p14:creationId xmlns:p14="http://schemas.microsoft.com/office/powerpoint/2010/main" val="3581217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itle 1"/>
          <p:cNvSpPr>
            <a:spLocks noGrp="1"/>
          </p:cNvSpPr>
          <p:nvPr>
            <p:ph type="title"/>
          </p:nvPr>
        </p:nvSpPr>
        <p:spPr/>
        <p:txBody>
          <a:bodyPr/>
          <a:lstStyle/>
          <a:p>
            <a:r>
              <a:rPr lang="en-US" altLang="en-US"/>
              <a:t>T9B05</a:t>
            </a:r>
          </a:p>
        </p:txBody>
      </p:sp>
      <p:sp>
        <p:nvSpPr>
          <p:cNvPr id="3" name="Content Placeholder 2"/>
          <p:cNvSpPr>
            <a:spLocks noGrp="1"/>
          </p:cNvSpPr>
          <p:nvPr>
            <p:ph idx="1"/>
          </p:nvPr>
        </p:nvSpPr>
        <p:spPr/>
        <p:txBody>
          <a:bodyPr/>
          <a:lstStyle/>
          <a:p>
            <a:pPr>
              <a:buFontTx/>
              <a:buNone/>
            </a:pPr>
            <a:r>
              <a:rPr lang="en-US" altLang="en-US" dirty="0"/>
              <a:t>What happens as the frequency of a signal in coaxial cable is increased?</a:t>
            </a:r>
          </a:p>
          <a:p>
            <a:pPr>
              <a:buFontTx/>
              <a:buNone/>
            </a:pPr>
            <a:r>
              <a:rPr lang="en-US" altLang="en-US" dirty="0">
                <a:solidFill>
                  <a:schemeClr val="bg1">
                    <a:lumMod val="75000"/>
                  </a:schemeClr>
                </a:solidFill>
              </a:rPr>
              <a:t>A. The characteristic impedance decreases</a:t>
            </a:r>
          </a:p>
          <a:p>
            <a:pPr>
              <a:buFontTx/>
              <a:buNone/>
            </a:pPr>
            <a:r>
              <a:rPr lang="en-US" altLang="en-US" dirty="0">
                <a:solidFill>
                  <a:schemeClr val="bg1">
                    <a:lumMod val="75000"/>
                  </a:schemeClr>
                </a:solidFill>
              </a:rPr>
              <a:t>B. The loss decreases</a:t>
            </a:r>
          </a:p>
          <a:p>
            <a:pPr>
              <a:buFontTx/>
              <a:buNone/>
            </a:pPr>
            <a:r>
              <a:rPr lang="en-US" altLang="en-US" dirty="0">
                <a:solidFill>
                  <a:schemeClr val="bg1">
                    <a:lumMod val="75000"/>
                  </a:schemeClr>
                </a:solidFill>
              </a:rPr>
              <a:t>C. The characteristic impedance increases</a:t>
            </a:r>
          </a:p>
          <a:p>
            <a:pPr>
              <a:buFontTx/>
              <a:buNone/>
            </a:pPr>
            <a:r>
              <a:rPr lang="en-US" altLang="en-US" dirty="0"/>
              <a:t>D. The loss increases</a:t>
            </a:r>
          </a:p>
        </p:txBody>
      </p:sp>
    </p:spTree>
    <p:extLst>
      <p:ext uri="{BB962C8B-B14F-4D97-AF65-F5344CB8AC3E}">
        <p14:creationId xmlns:p14="http://schemas.microsoft.com/office/powerpoint/2010/main" val="4175284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1"/>
          <p:cNvSpPr>
            <a:spLocks noGrp="1"/>
          </p:cNvSpPr>
          <p:nvPr>
            <p:ph type="title"/>
          </p:nvPr>
        </p:nvSpPr>
        <p:spPr/>
        <p:txBody>
          <a:bodyPr/>
          <a:lstStyle/>
          <a:p>
            <a:r>
              <a:rPr lang="en-US" altLang="en-US"/>
              <a:t>T9B06</a:t>
            </a:r>
          </a:p>
        </p:txBody>
      </p:sp>
      <p:sp>
        <p:nvSpPr>
          <p:cNvPr id="3" name="Content Placeholder 2"/>
          <p:cNvSpPr>
            <a:spLocks noGrp="1"/>
          </p:cNvSpPr>
          <p:nvPr>
            <p:ph idx="1"/>
          </p:nvPr>
        </p:nvSpPr>
        <p:spPr/>
        <p:txBody>
          <a:bodyPr/>
          <a:lstStyle/>
          <a:p>
            <a:pPr>
              <a:buFontTx/>
              <a:buNone/>
            </a:pPr>
            <a:r>
              <a:rPr lang="en-US" altLang="en-US" dirty="0"/>
              <a:t>Which of the following RF connector types is most suitable for frequencies above 400 MHz?</a:t>
            </a:r>
          </a:p>
          <a:p>
            <a:pPr>
              <a:buFontTx/>
              <a:buNone/>
            </a:pPr>
            <a:r>
              <a:rPr lang="en-US" altLang="en-US" dirty="0"/>
              <a:t>A. UHF (PL-259/SO-239)</a:t>
            </a:r>
          </a:p>
          <a:p>
            <a:pPr>
              <a:buFontTx/>
              <a:buNone/>
            </a:pPr>
            <a:r>
              <a:rPr lang="en-US" altLang="en-US" dirty="0"/>
              <a:t>B. Type N</a:t>
            </a:r>
          </a:p>
          <a:p>
            <a:pPr>
              <a:buFontTx/>
              <a:buNone/>
            </a:pPr>
            <a:r>
              <a:rPr lang="en-US" altLang="en-US" dirty="0"/>
              <a:t>C. RS-213</a:t>
            </a:r>
          </a:p>
          <a:p>
            <a:pPr>
              <a:buFontTx/>
              <a:buNone/>
            </a:pPr>
            <a:r>
              <a:rPr lang="en-US" altLang="en-US" dirty="0"/>
              <a:t>D. DB-25 </a:t>
            </a:r>
          </a:p>
        </p:txBody>
      </p:sp>
    </p:spTree>
    <p:extLst>
      <p:ext uri="{BB962C8B-B14F-4D97-AF65-F5344CB8AC3E}">
        <p14:creationId xmlns:p14="http://schemas.microsoft.com/office/powerpoint/2010/main" val="2524095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1"/>
          <p:cNvSpPr>
            <a:spLocks noGrp="1"/>
          </p:cNvSpPr>
          <p:nvPr>
            <p:ph type="title"/>
          </p:nvPr>
        </p:nvSpPr>
        <p:spPr/>
        <p:txBody>
          <a:bodyPr/>
          <a:lstStyle/>
          <a:p>
            <a:r>
              <a:rPr lang="en-US" altLang="en-US"/>
              <a:t>T9B06</a:t>
            </a:r>
          </a:p>
        </p:txBody>
      </p:sp>
      <p:sp>
        <p:nvSpPr>
          <p:cNvPr id="3" name="Content Placeholder 2"/>
          <p:cNvSpPr>
            <a:spLocks noGrp="1"/>
          </p:cNvSpPr>
          <p:nvPr>
            <p:ph idx="1"/>
          </p:nvPr>
        </p:nvSpPr>
        <p:spPr/>
        <p:txBody>
          <a:bodyPr/>
          <a:lstStyle/>
          <a:p>
            <a:pPr>
              <a:buFontTx/>
              <a:buNone/>
            </a:pPr>
            <a:r>
              <a:rPr lang="en-US" altLang="en-US" dirty="0"/>
              <a:t>Which of the following RF connector types is most suitable for frequencies above 400 MHz?</a:t>
            </a:r>
          </a:p>
          <a:p>
            <a:pPr>
              <a:buFontTx/>
              <a:buNone/>
            </a:pPr>
            <a:r>
              <a:rPr lang="en-US" altLang="en-US" dirty="0">
                <a:solidFill>
                  <a:schemeClr val="bg1">
                    <a:lumMod val="75000"/>
                  </a:schemeClr>
                </a:solidFill>
              </a:rPr>
              <a:t>A. UHF (PL-259/SO-239)</a:t>
            </a:r>
          </a:p>
          <a:p>
            <a:pPr>
              <a:buFontTx/>
              <a:buNone/>
            </a:pPr>
            <a:r>
              <a:rPr lang="en-US" altLang="en-US" dirty="0"/>
              <a:t>B. Type N</a:t>
            </a:r>
          </a:p>
          <a:p>
            <a:pPr>
              <a:buFontTx/>
              <a:buNone/>
            </a:pPr>
            <a:r>
              <a:rPr lang="en-US" altLang="en-US" dirty="0">
                <a:solidFill>
                  <a:schemeClr val="bg1">
                    <a:lumMod val="75000"/>
                  </a:schemeClr>
                </a:solidFill>
              </a:rPr>
              <a:t>C. RS-213</a:t>
            </a:r>
          </a:p>
          <a:p>
            <a:pPr>
              <a:buFontTx/>
              <a:buNone/>
            </a:pPr>
            <a:r>
              <a:rPr lang="en-US" altLang="en-US" dirty="0">
                <a:solidFill>
                  <a:schemeClr val="bg1">
                    <a:lumMod val="75000"/>
                  </a:schemeClr>
                </a:solidFill>
              </a:rPr>
              <a:t>D. DB-25 </a:t>
            </a:r>
          </a:p>
        </p:txBody>
      </p:sp>
      <p:pic>
        <p:nvPicPr>
          <p:cNvPr id="1135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117" y="3863181"/>
            <a:ext cx="3857555" cy="24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136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Title 1"/>
          <p:cNvSpPr>
            <a:spLocks noGrp="1"/>
          </p:cNvSpPr>
          <p:nvPr>
            <p:ph type="title"/>
          </p:nvPr>
        </p:nvSpPr>
        <p:spPr/>
        <p:txBody>
          <a:bodyPr/>
          <a:lstStyle/>
          <a:p>
            <a:r>
              <a:rPr lang="en-US" altLang="en-US"/>
              <a:t>T9B07</a:t>
            </a:r>
          </a:p>
        </p:txBody>
      </p:sp>
      <p:sp>
        <p:nvSpPr>
          <p:cNvPr id="3" name="Content Placeholder 2"/>
          <p:cNvSpPr>
            <a:spLocks noGrp="1"/>
          </p:cNvSpPr>
          <p:nvPr>
            <p:ph idx="1"/>
          </p:nvPr>
        </p:nvSpPr>
        <p:spPr>
          <a:xfrm>
            <a:off x="525463" y="1535113"/>
            <a:ext cx="8229600" cy="4525962"/>
          </a:xfrm>
        </p:spPr>
        <p:txBody>
          <a:bodyPr/>
          <a:lstStyle/>
          <a:p>
            <a:pPr>
              <a:buFontTx/>
              <a:buNone/>
            </a:pPr>
            <a:r>
              <a:rPr lang="en-US" altLang="en-US" dirty="0"/>
              <a:t>Which of the following is true of PL-259 type coax connectors?</a:t>
            </a:r>
          </a:p>
          <a:p>
            <a:pPr>
              <a:buFontTx/>
              <a:buNone/>
            </a:pPr>
            <a:r>
              <a:rPr lang="en-US" altLang="en-US" dirty="0"/>
              <a:t>A. They are preferred for microwave operation</a:t>
            </a:r>
          </a:p>
          <a:p>
            <a:pPr>
              <a:buFontTx/>
              <a:buNone/>
            </a:pPr>
            <a:r>
              <a:rPr lang="en-US" altLang="en-US" dirty="0"/>
              <a:t>B. They are watertight</a:t>
            </a:r>
          </a:p>
          <a:p>
            <a:pPr>
              <a:buFontTx/>
              <a:buNone/>
            </a:pPr>
            <a:r>
              <a:rPr lang="en-US" altLang="en-US" dirty="0"/>
              <a:t>C. They are commonly used at HF and VHF frequencies</a:t>
            </a:r>
          </a:p>
          <a:p>
            <a:pPr>
              <a:buFontTx/>
              <a:buNone/>
            </a:pPr>
            <a:r>
              <a:rPr lang="en-US" altLang="en-US" dirty="0"/>
              <a:t>D. They are a bayonet-type connector</a:t>
            </a:r>
          </a:p>
        </p:txBody>
      </p:sp>
    </p:spTree>
    <p:extLst>
      <p:ext uri="{BB962C8B-B14F-4D97-AF65-F5344CB8AC3E}">
        <p14:creationId xmlns:p14="http://schemas.microsoft.com/office/powerpoint/2010/main" val="2321614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077" y="2971800"/>
            <a:ext cx="2033752" cy="136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5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5334000"/>
            <a:ext cx="23129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67" name="Title 1"/>
          <p:cNvSpPr>
            <a:spLocks noGrp="1"/>
          </p:cNvSpPr>
          <p:nvPr>
            <p:ph type="title"/>
          </p:nvPr>
        </p:nvSpPr>
        <p:spPr/>
        <p:txBody>
          <a:bodyPr/>
          <a:lstStyle/>
          <a:p>
            <a:r>
              <a:rPr lang="en-US" altLang="en-US"/>
              <a:t>T9B07</a:t>
            </a:r>
          </a:p>
        </p:txBody>
      </p:sp>
      <p:sp>
        <p:nvSpPr>
          <p:cNvPr id="3" name="Content Placeholder 2"/>
          <p:cNvSpPr>
            <a:spLocks noGrp="1"/>
          </p:cNvSpPr>
          <p:nvPr>
            <p:ph idx="1"/>
          </p:nvPr>
        </p:nvSpPr>
        <p:spPr>
          <a:xfrm>
            <a:off x="525463" y="1535113"/>
            <a:ext cx="8229600" cy="4525962"/>
          </a:xfrm>
        </p:spPr>
        <p:txBody>
          <a:bodyPr/>
          <a:lstStyle/>
          <a:p>
            <a:pPr>
              <a:buFontTx/>
              <a:buNone/>
            </a:pPr>
            <a:r>
              <a:rPr lang="en-US" altLang="en-US" dirty="0"/>
              <a:t>Which of the following is true of PL-259 type coax connectors?</a:t>
            </a:r>
          </a:p>
          <a:p>
            <a:pPr>
              <a:buFontTx/>
              <a:buNone/>
            </a:pPr>
            <a:r>
              <a:rPr lang="en-US" altLang="en-US" dirty="0">
                <a:solidFill>
                  <a:schemeClr val="bg1">
                    <a:lumMod val="75000"/>
                  </a:schemeClr>
                </a:solidFill>
              </a:rPr>
              <a:t>A. They are preferred for microwave operation</a:t>
            </a:r>
          </a:p>
          <a:p>
            <a:pPr>
              <a:buFontTx/>
              <a:buNone/>
            </a:pPr>
            <a:r>
              <a:rPr lang="en-US" altLang="en-US" dirty="0">
                <a:solidFill>
                  <a:schemeClr val="bg1">
                    <a:lumMod val="75000"/>
                  </a:schemeClr>
                </a:solidFill>
              </a:rPr>
              <a:t>B. They are watertight</a:t>
            </a:r>
          </a:p>
          <a:p>
            <a:pPr>
              <a:buFontTx/>
              <a:buNone/>
            </a:pPr>
            <a:r>
              <a:rPr lang="en-US" altLang="en-US" dirty="0"/>
              <a:t>C. They are commonly used at HF and VHF frequencies</a:t>
            </a:r>
          </a:p>
          <a:p>
            <a:pPr>
              <a:buFontTx/>
              <a:buNone/>
            </a:pPr>
            <a:r>
              <a:rPr lang="en-US" altLang="en-US" dirty="0">
                <a:solidFill>
                  <a:schemeClr val="bg1">
                    <a:lumMod val="75000"/>
                  </a:schemeClr>
                </a:solidFill>
              </a:rPr>
              <a:t>D. They are a bayonet-type connector</a:t>
            </a:r>
          </a:p>
        </p:txBody>
      </p:sp>
    </p:spTree>
    <p:extLst>
      <p:ext uri="{BB962C8B-B14F-4D97-AF65-F5344CB8AC3E}">
        <p14:creationId xmlns:p14="http://schemas.microsoft.com/office/powerpoint/2010/main" val="3626867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itle 1"/>
          <p:cNvSpPr>
            <a:spLocks noGrp="1"/>
          </p:cNvSpPr>
          <p:nvPr>
            <p:ph type="title"/>
          </p:nvPr>
        </p:nvSpPr>
        <p:spPr/>
        <p:txBody>
          <a:bodyPr/>
          <a:lstStyle/>
          <a:p>
            <a:r>
              <a:rPr lang="en-US" altLang="en-US"/>
              <a:t>T9B08</a:t>
            </a:r>
          </a:p>
        </p:txBody>
      </p:sp>
      <p:sp>
        <p:nvSpPr>
          <p:cNvPr id="3" name="Content Placeholder 2"/>
          <p:cNvSpPr>
            <a:spLocks noGrp="1"/>
          </p:cNvSpPr>
          <p:nvPr>
            <p:ph idx="1"/>
          </p:nvPr>
        </p:nvSpPr>
        <p:spPr/>
        <p:txBody>
          <a:bodyPr/>
          <a:lstStyle/>
          <a:p>
            <a:pPr>
              <a:buFontTx/>
              <a:buNone/>
            </a:pPr>
            <a:r>
              <a:rPr lang="en-US" altLang="en-US" dirty="0"/>
              <a:t>Which of the following is a source of loss in coaxial feed line?</a:t>
            </a:r>
          </a:p>
          <a:p>
            <a:pPr>
              <a:buFontTx/>
              <a:buNone/>
            </a:pPr>
            <a:r>
              <a:rPr lang="en-US" altLang="en-US" dirty="0"/>
              <a:t>A. Water intrusion into coaxial connectors</a:t>
            </a:r>
          </a:p>
          <a:p>
            <a:pPr>
              <a:buFontTx/>
              <a:buNone/>
            </a:pPr>
            <a:r>
              <a:rPr lang="en-US" altLang="en-US" dirty="0"/>
              <a:t>B. High SWR </a:t>
            </a:r>
          </a:p>
          <a:p>
            <a:pPr>
              <a:buFontTx/>
              <a:buNone/>
            </a:pPr>
            <a:r>
              <a:rPr lang="en-US" altLang="en-US" dirty="0"/>
              <a:t>C. Multiple connectors in the line</a:t>
            </a:r>
          </a:p>
          <a:p>
            <a:pPr>
              <a:buFontTx/>
              <a:buNone/>
            </a:pPr>
            <a:r>
              <a:rPr lang="en-US" altLang="en-US" dirty="0"/>
              <a:t>D. All these choices are correct</a:t>
            </a:r>
          </a:p>
        </p:txBody>
      </p:sp>
    </p:spTree>
    <p:extLst>
      <p:ext uri="{BB962C8B-B14F-4D97-AF65-F5344CB8AC3E}">
        <p14:creationId xmlns:p14="http://schemas.microsoft.com/office/powerpoint/2010/main" val="2249928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itle 1"/>
          <p:cNvSpPr>
            <a:spLocks noGrp="1"/>
          </p:cNvSpPr>
          <p:nvPr>
            <p:ph type="title"/>
          </p:nvPr>
        </p:nvSpPr>
        <p:spPr/>
        <p:txBody>
          <a:bodyPr/>
          <a:lstStyle/>
          <a:p>
            <a:r>
              <a:rPr lang="en-US" altLang="en-US"/>
              <a:t>T9B08</a:t>
            </a:r>
          </a:p>
        </p:txBody>
      </p:sp>
      <p:sp>
        <p:nvSpPr>
          <p:cNvPr id="3" name="Content Placeholder 2"/>
          <p:cNvSpPr>
            <a:spLocks noGrp="1"/>
          </p:cNvSpPr>
          <p:nvPr>
            <p:ph idx="1"/>
          </p:nvPr>
        </p:nvSpPr>
        <p:spPr/>
        <p:txBody>
          <a:bodyPr/>
          <a:lstStyle/>
          <a:p>
            <a:pPr>
              <a:buFontTx/>
              <a:buNone/>
            </a:pPr>
            <a:r>
              <a:rPr lang="en-US" altLang="en-US" dirty="0"/>
              <a:t>Which of the following is a source of loss in coaxial feed line?</a:t>
            </a:r>
          </a:p>
          <a:p>
            <a:pPr>
              <a:buFontTx/>
              <a:buNone/>
            </a:pPr>
            <a:r>
              <a:rPr lang="en-US" altLang="en-US" dirty="0">
                <a:solidFill>
                  <a:schemeClr val="bg1">
                    <a:lumMod val="65000"/>
                  </a:schemeClr>
                </a:solidFill>
              </a:rPr>
              <a:t>A. Water intrusion into coaxial connectors</a:t>
            </a:r>
          </a:p>
          <a:p>
            <a:pPr>
              <a:buFontTx/>
              <a:buNone/>
            </a:pPr>
            <a:r>
              <a:rPr lang="en-US" altLang="en-US" dirty="0">
                <a:solidFill>
                  <a:schemeClr val="bg1">
                    <a:lumMod val="65000"/>
                  </a:schemeClr>
                </a:solidFill>
              </a:rPr>
              <a:t>B. High SWR </a:t>
            </a:r>
          </a:p>
          <a:p>
            <a:pPr>
              <a:buFontTx/>
              <a:buNone/>
            </a:pPr>
            <a:r>
              <a:rPr lang="en-US" altLang="en-US" dirty="0">
                <a:solidFill>
                  <a:schemeClr val="bg1">
                    <a:lumMod val="65000"/>
                  </a:schemeClr>
                </a:solidFill>
              </a:rPr>
              <a:t>C. Multiple connectors in the line</a:t>
            </a:r>
          </a:p>
          <a:p>
            <a:pPr>
              <a:buFontTx/>
              <a:buNone/>
            </a:pPr>
            <a:r>
              <a:rPr lang="en-US" altLang="en-US" dirty="0"/>
              <a:t>D. All these choices are correct</a:t>
            </a:r>
          </a:p>
        </p:txBody>
      </p:sp>
    </p:spTree>
    <p:extLst>
      <p:ext uri="{BB962C8B-B14F-4D97-AF65-F5344CB8AC3E}">
        <p14:creationId xmlns:p14="http://schemas.microsoft.com/office/powerpoint/2010/main" val="3448919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1"/>
          <p:cNvSpPr>
            <a:spLocks noGrp="1"/>
          </p:cNvSpPr>
          <p:nvPr>
            <p:ph type="title"/>
          </p:nvPr>
        </p:nvSpPr>
        <p:spPr/>
        <p:txBody>
          <a:bodyPr/>
          <a:lstStyle/>
          <a:p>
            <a:r>
              <a:rPr lang="en-US" altLang="en-US"/>
              <a:t>T9B09</a:t>
            </a:r>
          </a:p>
        </p:txBody>
      </p:sp>
      <p:sp>
        <p:nvSpPr>
          <p:cNvPr id="3" name="Content Placeholder 2"/>
          <p:cNvSpPr>
            <a:spLocks noGrp="1"/>
          </p:cNvSpPr>
          <p:nvPr>
            <p:ph idx="1"/>
          </p:nvPr>
        </p:nvSpPr>
        <p:spPr/>
        <p:txBody>
          <a:bodyPr/>
          <a:lstStyle/>
          <a:p>
            <a:pPr>
              <a:buFontTx/>
              <a:buNone/>
            </a:pPr>
            <a:r>
              <a:rPr lang="en-US" altLang="en-US" dirty="0"/>
              <a:t>What can cause erratic changes in SWR?</a:t>
            </a:r>
          </a:p>
          <a:p>
            <a:pPr>
              <a:buFontTx/>
              <a:buNone/>
            </a:pPr>
            <a:r>
              <a:rPr lang="en-US" altLang="en-US" dirty="0"/>
              <a:t>A. Local thunderstorm</a:t>
            </a:r>
          </a:p>
          <a:p>
            <a:pPr>
              <a:buFontTx/>
              <a:buNone/>
            </a:pPr>
            <a:r>
              <a:rPr lang="en-US" altLang="en-US" dirty="0"/>
              <a:t>B. Loose connection in the antenna or feed line</a:t>
            </a:r>
          </a:p>
          <a:p>
            <a:pPr>
              <a:buFontTx/>
              <a:buNone/>
            </a:pPr>
            <a:r>
              <a:rPr lang="en-US" altLang="en-US" dirty="0"/>
              <a:t>C. Over-modulation</a:t>
            </a:r>
          </a:p>
          <a:p>
            <a:pPr>
              <a:buFontTx/>
              <a:buNone/>
            </a:pPr>
            <a:r>
              <a:rPr lang="en-US" altLang="en-US" dirty="0"/>
              <a:t>D. Overload from a strong local station</a:t>
            </a:r>
          </a:p>
        </p:txBody>
      </p:sp>
    </p:spTree>
    <p:extLst>
      <p:ext uri="{BB962C8B-B14F-4D97-AF65-F5344CB8AC3E}">
        <p14:creationId xmlns:p14="http://schemas.microsoft.com/office/powerpoint/2010/main" val="52670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solidFill>
                  <a:srgbClr val="0070C0"/>
                </a:solidFill>
              </a:rPr>
              <a:t>Text Color</a:t>
            </a:r>
          </a:p>
        </p:txBody>
      </p:sp>
      <p:sp>
        <p:nvSpPr>
          <p:cNvPr id="8195" name="Content Placeholder 2"/>
          <p:cNvSpPr>
            <a:spLocks noGrp="1"/>
          </p:cNvSpPr>
          <p:nvPr>
            <p:ph idx="1"/>
          </p:nvPr>
        </p:nvSpPr>
        <p:spPr/>
        <p:txBody>
          <a:bodyPr/>
          <a:lstStyle/>
          <a:p>
            <a:r>
              <a:rPr lang="en-US" altLang="en-US"/>
              <a:t>Black: Original/Official questions and information in original format (unaltered).</a:t>
            </a:r>
          </a:p>
          <a:p>
            <a:endParaRPr lang="en-US" altLang="en-US"/>
          </a:p>
          <a:p>
            <a:r>
              <a:rPr lang="en-US" altLang="en-US">
                <a:solidFill>
                  <a:srgbClr val="FF0000"/>
                </a:solidFill>
              </a:rPr>
              <a:t>Red: Original information text color simply changed to highlight subject.</a:t>
            </a:r>
          </a:p>
          <a:p>
            <a:endParaRPr lang="en-US" altLang="en-US">
              <a:solidFill>
                <a:srgbClr val="FF0000"/>
              </a:solidFill>
            </a:endParaRPr>
          </a:p>
          <a:p>
            <a:r>
              <a:rPr lang="en-US" altLang="en-US">
                <a:solidFill>
                  <a:srgbClr val="0070C0"/>
                </a:solidFill>
              </a:rPr>
              <a:t>Blue: Notes and information added by Rich (W6EC).</a:t>
            </a:r>
          </a:p>
        </p:txBody>
      </p:sp>
    </p:spTree>
    <p:extLst>
      <p:ext uri="{BB962C8B-B14F-4D97-AF65-F5344CB8AC3E}">
        <p14:creationId xmlns:p14="http://schemas.microsoft.com/office/powerpoint/2010/main" val="241612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1"/>
          <p:cNvSpPr>
            <a:spLocks noGrp="1"/>
          </p:cNvSpPr>
          <p:nvPr>
            <p:ph type="title"/>
          </p:nvPr>
        </p:nvSpPr>
        <p:spPr/>
        <p:txBody>
          <a:bodyPr/>
          <a:lstStyle/>
          <a:p>
            <a:r>
              <a:rPr lang="en-US" altLang="en-US"/>
              <a:t>T9B09</a:t>
            </a:r>
          </a:p>
        </p:txBody>
      </p:sp>
      <p:sp>
        <p:nvSpPr>
          <p:cNvPr id="3" name="Content Placeholder 2"/>
          <p:cNvSpPr>
            <a:spLocks noGrp="1"/>
          </p:cNvSpPr>
          <p:nvPr>
            <p:ph idx="1"/>
          </p:nvPr>
        </p:nvSpPr>
        <p:spPr/>
        <p:txBody>
          <a:bodyPr/>
          <a:lstStyle/>
          <a:p>
            <a:pPr>
              <a:buFontTx/>
              <a:buNone/>
            </a:pPr>
            <a:r>
              <a:rPr lang="en-US" altLang="en-US" dirty="0"/>
              <a:t>What can cause erratic changes in SWR?</a:t>
            </a:r>
          </a:p>
          <a:p>
            <a:pPr>
              <a:buFontTx/>
              <a:buNone/>
            </a:pPr>
            <a:r>
              <a:rPr lang="en-US" altLang="en-US" dirty="0">
                <a:solidFill>
                  <a:schemeClr val="bg1">
                    <a:lumMod val="75000"/>
                  </a:schemeClr>
                </a:solidFill>
              </a:rPr>
              <a:t>A. Local thunderstorm</a:t>
            </a:r>
          </a:p>
          <a:p>
            <a:pPr>
              <a:buFontTx/>
              <a:buNone/>
            </a:pPr>
            <a:r>
              <a:rPr lang="en-US" altLang="en-US" dirty="0"/>
              <a:t>B. Loose connection in the antenna or feed line</a:t>
            </a:r>
          </a:p>
          <a:p>
            <a:pPr>
              <a:buFontTx/>
              <a:buNone/>
            </a:pPr>
            <a:r>
              <a:rPr lang="en-US" altLang="en-US" dirty="0">
                <a:solidFill>
                  <a:schemeClr val="bg1">
                    <a:lumMod val="75000"/>
                  </a:schemeClr>
                </a:solidFill>
              </a:rPr>
              <a:t>C. Over-modulation</a:t>
            </a:r>
          </a:p>
          <a:p>
            <a:pPr>
              <a:buFontTx/>
              <a:buNone/>
            </a:pPr>
            <a:r>
              <a:rPr lang="en-US" altLang="en-US" dirty="0">
                <a:solidFill>
                  <a:schemeClr val="bg1">
                    <a:lumMod val="75000"/>
                  </a:schemeClr>
                </a:solidFill>
              </a:rPr>
              <a:t>D. Overload from a strong local station</a:t>
            </a:r>
          </a:p>
        </p:txBody>
      </p:sp>
    </p:spTree>
    <p:extLst>
      <p:ext uri="{BB962C8B-B14F-4D97-AF65-F5344CB8AC3E}">
        <p14:creationId xmlns:p14="http://schemas.microsoft.com/office/powerpoint/2010/main" val="1678323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1"/>
          <p:cNvSpPr>
            <a:spLocks noGrp="1"/>
          </p:cNvSpPr>
          <p:nvPr>
            <p:ph type="title"/>
          </p:nvPr>
        </p:nvSpPr>
        <p:spPr/>
        <p:txBody>
          <a:bodyPr/>
          <a:lstStyle/>
          <a:p>
            <a:r>
              <a:rPr lang="en-US" altLang="en-US"/>
              <a:t>T9B10</a:t>
            </a:r>
          </a:p>
        </p:txBody>
      </p:sp>
      <p:sp>
        <p:nvSpPr>
          <p:cNvPr id="3" name="Content Placeholder 2"/>
          <p:cNvSpPr>
            <a:spLocks noGrp="1"/>
          </p:cNvSpPr>
          <p:nvPr>
            <p:ph idx="1"/>
          </p:nvPr>
        </p:nvSpPr>
        <p:spPr>
          <a:xfrm>
            <a:off x="457200" y="1371600"/>
            <a:ext cx="8229600" cy="5029200"/>
          </a:xfrm>
        </p:spPr>
        <p:txBody>
          <a:bodyPr/>
          <a:lstStyle/>
          <a:p>
            <a:pPr>
              <a:buFontTx/>
              <a:buNone/>
            </a:pPr>
            <a:r>
              <a:rPr lang="en-US" altLang="en-US" dirty="0"/>
              <a:t>What is the electrical difference between RG-58 and RG-213 coaxial cable?</a:t>
            </a:r>
          </a:p>
          <a:p>
            <a:pPr>
              <a:buFontTx/>
              <a:buNone/>
            </a:pPr>
            <a:r>
              <a:rPr lang="en-US" altLang="en-US" dirty="0"/>
              <a:t>A. There is no significant difference between the two types</a:t>
            </a:r>
          </a:p>
          <a:p>
            <a:pPr>
              <a:buFontTx/>
              <a:buNone/>
            </a:pPr>
            <a:r>
              <a:rPr lang="en-US" altLang="en-US" dirty="0"/>
              <a:t>B. RG-58 cable has two shields</a:t>
            </a:r>
          </a:p>
          <a:p>
            <a:pPr>
              <a:buFontTx/>
              <a:buNone/>
            </a:pPr>
            <a:r>
              <a:rPr lang="en-US" altLang="en-US" dirty="0"/>
              <a:t>C. RG-213 cable has less loss at a given frequency</a:t>
            </a:r>
          </a:p>
          <a:p>
            <a:pPr>
              <a:buFontTx/>
              <a:buNone/>
            </a:pPr>
            <a:r>
              <a:rPr lang="en-US" altLang="en-US" dirty="0"/>
              <a:t>D. RG-58 cable can handle higher power levels</a:t>
            </a:r>
          </a:p>
        </p:txBody>
      </p:sp>
    </p:spTree>
    <p:extLst>
      <p:ext uri="{BB962C8B-B14F-4D97-AF65-F5344CB8AC3E}">
        <p14:creationId xmlns:p14="http://schemas.microsoft.com/office/powerpoint/2010/main" val="4055883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1"/>
          <p:cNvSpPr>
            <a:spLocks noGrp="1"/>
          </p:cNvSpPr>
          <p:nvPr>
            <p:ph type="title"/>
          </p:nvPr>
        </p:nvSpPr>
        <p:spPr/>
        <p:txBody>
          <a:bodyPr/>
          <a:lstStyle/>
          <a:p>
            <a:r>
              <a:rPr lang="en-US" altLang="en-US"/>
              <a:t>T9B10</a:t>
            </a:r>
          </a:p>
        </p:txBody>
      </p:sp>
      <p:sp>
        <p:nvSpPr>
          <p:cNvPr id="3" name="Content Placeholder 2"/>
          <p:cNvSpPr>
            <a:spLocks noGrp="1"/>
          </p:cNvSpPr>
          <p:nvPr>
            <p:ph idx="1"/>
          </p:nvPr>
        </p:nvSpPr>
        <p:spPr>
          <a:xfrm>
            <a:off x="457200" y="1371600"/>
            <a:ext cx="8229600" cy="5029200"/>
          </a:xfrm>
        </p:spPr>
        <p:txBody>
          <a:bodyPr/>
          <a:lstStyle/>
          <a:p>
            <a:pPr>
              <a:buFontTx/>
              <a:buNone/>
            </a:pPr>
            <a:r>
              <a:rPr lang="en-US" altLang="en-US" dirty="0"/>
              <a:t>What is the electrical difference between RG-58 and RG-213 coaxial cable?</a:t>
            </a:r>
          </a:p>
          <a:p>
            <a:pPr>
              <a:buFontTx/>
              <a:buNone/>
            </a:pPr>
            <a:r>
              <a:rPr lang="en-US" altLang="en-US" dirty="0">
                <a:solidFill>
                  <a:schemeClr val="bg1">
                    <a:lumMod val="75000"/>
                  </a:schemeClr>
                </a:solidFill>
              </a:rPr>
              <a:t>A. There is no significant difference between the two types</a:t>
            </a:r>
          </a:p>
          <a:p>
            <a:pPr>
              <a:buFontTx/>
              <a:buNone/>
            </a:pPr>
            <a:r>
              <a:rPr lang="en-US" altLang="en-US" dirty="0">
                <a:solidFill>
                  <a:schemeClr val="bg1">
                    <a:lumMod val="75000"/>
                  </a:schemeClr>
                </a:solidFill>
              </a:rPr>
              <a:t>B. RG-58 cable has two shields</a:t>
            </a:r>
          </a:p>
          <a:p>
            <a:pPr>
              <a:buFontTx/>
              <a:buNone/>
            </a:pPr>
            <a:r>
              <a:rPr lang="en-US" altLang="en-US" dirty="0"/>
              <a:t>C. RG-213 cable has less loss at a given frequency</a:t>
            </a:r>
          </a:p>
          <a:p>
            <a:pPr>
              <a:buFontTx/>
              <a:buNone/>
            </a:pPr>
            <a:r>
              <a:rPr lang="en-US" altLang="en-US" dirty="0">
                <a:solidFill>
                  <a:schemeClr val="bg1">
                    <a:lumMod val="75000"/>
                  </a:schemeClr>
                </a:solidFill>
              </a:rPr>
              <a:t>D. RG-58 cable can handle higher power levels</a:t>
            </a:r>
          </a:p>
        </p:txBody>
      </p:sp>
    </p:spTree>
    <p:extLst>
      <p:ext uri="{BB962C8B-B14F-4D97-AF65-F5344CB8AC3E}">
        <p14:creationId xmlns:p14="http://schemas.microsoft.com/office/powerpoint/2010/main" val="1765823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itle 1"/>
          <p:cNvSpPr>
            <a:spLocks noGrp="1"/>
          </p:cNvSpPr>
          <p:nvPr>
            <p:ph type="title"/>
          </p:nvPr>
        </p:nvSpPr>
        <p:spPr/>
        <p:txBody>
          <a:bodyPr/>
          <a:lstStyle/>
          <a:p>
            <a:r>
              <a:rPr lang="en-US" altLang="en-US"/>
              <a:t>T9B11</a:t>
            </a:r>
          </a:p>
        </p:txBody>
      </p:sp>
      <p:sp>
        <p:nvSpPr>
          <p:cNvPr id="3" name="Content Placeholder 2"/>
          <p:cNvSpPr>
            <a:spLocks noGrp="1"/>
          </p:cNvSpPr>
          <p:nvPr>
            <p:ph idx="1"/>
          </p:nvPr>
        </p:nvSpPr>
        <p:spPr/>
        <p:txBody>
          <a:bodyPr/>
          <a:lstStyle/>
          <a:p>
            <a:pPr>
              <a:buFontTx/>
              <a:buNone/>
            </a:pPr>
            <a:r>
              <a:rPr lang="en-US" altLang="en-US" dirty="0"/>
              <a:t>Which of the following types of feed line has the lowest loss at VHF and UHF?</a:t>
            </a:r>
          </a:p>
          <a:p>
            <a:pPr>
              <a:buFontTx/>
              <a:buNone/>
            </a:pPr>
            <a:r>
              <a:rPr lang="en-US" altLang="en-US" dirty="0"/>
              <a:t>A. 50-ohm flexible coax</a:t>
            </a:r>
          </a:p>
          <a:p>
            <a:pPr>
              <a:buFontTx/>
              <a:buNone/>
            </a:pPr>
            <a:r>
              <a:rPr lang="en-US" altLang="en-US" dirty="0"/>
              <a:t>B. Multi-conductor unbalanced cable</a:t>
            </a:r>
          </a:p>
          <a:p>
            <a:pPr>
              <a:buFontTx/>
              <a:buNone/>
            </a:pPr>
            <a:r>
              <a:rPr lang="en-US" altLang="en-US" dirty="0"/>
              <a:t>C. Air-insulated hardline</a:t>
            </a:r>
          </a:p>
          <a:p>
            <a:pPr>
              <a:buFontTx/>
              <a:buNone/>
            </a:pPr>
            <a:r>
              <a:rPr lang="en-US" altLang="en-US" dirty="0"/>
              <a:t>D. 75-ohm flexible coax</a:t>
            </a:r>
          </a:p>
        </p:txBody>
      </p:sp>
    </p:spTree>
    <p:extLst>
      <p:ext uri="{BB962C8B-B14F-4D97-AF65-F5344CB8AC3E}">
        <p14:creationId xmlns:p14="http://schemas.microsoft.com/office/powerpoint/2010/main" val="1221442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itle 1"/>
          <p:cNvSpPr>
            <a:spLocks noGrp="1"/>
          </p:cNvSpPr>
          <p:nvPr>
            <p:ph type="title"/>
          </p:nvPr>
        </p:nvSpPr>
        <p:spPr/>
        <p:txBody>
          <a:bodyPr/>
          <a:lstStyle/>
          <a:p>
            <a:r>
              <a:rPr lang="en-US" altLang="en-US"/>
              <a:t>T9B11</a:t>
            </a:r>
          </a:p>
        </p:txBody>
      </p:sp>
      <p:sp>
        <p:nvSpPr>
          <p:cNvPr id="3" name="Content Placeholder 2"/>
          <p:cNvSpPr>
            <a:spLocks noGrp="1"/>
          </p:cNvSpPr>
          <p:nvPr>
            <p:ph idx="1"/>
          </p:nvPr>
        </p:nvSpPr>
        <p:spPr/>
        <p:txBody>
          <a:bodyPr/>
          <a:lstStyle/>
          <a:p>
            <a:pPr>
              <a:buFontTx/>
              <a:buNone/>
            </a:pPr>
            <a:r>
              <a:rPr lang="en-US" altLang="en-US" dirty="0"/>
              <a:t>Which of the following types of feed line has the lowest loss at VHF and UHF?</a:t>
            </a:r>
          </a:p>
          <a:p>
            <a:pPr>
              <a:buFontTx/>
              <a:buNone/>
            </a:pPr>
            <a:r>
              <a:rPr lang="en-US" altLang="en-US" dirty="0">
                <a:solidFill>
                  <a:schemeClr val="bg1">
                    <a:lumMod val="75000"/>
                  </a:schemeClr>
                </a:solidFill>
              </a:rPr>
              <a:t>A. 50-ohm flexible coax</a:t>
            </a:r>
          </a:p>
          <a:p>
            <a:pPr>
              <a:buFontTx/>
              <a:buNone/>
            </a:pPr>
            <a:r>
              <a:rPr lang="en-US" altLang="en-US" dirty="0">
                <a:solidFill>
                  <a:schemeClr val="bg1">
                    <a:lumMod val="75000"/>
                  </a:schemeClr>
                </a:solidFill>
              </a:rPr>
              <a:t>B. Multi-conductor unbalanced cable</a:t>
            </a:r>
          </a:p>
          <a:p>
            <a:pPr>
              <a:buFontTx/>
              <a:buNone/>
            </a:pPr>
            <a:r>
              <a:rPr lang="en-US" altLang="en-US" dirty="0"/>
              <a:t>C. Air-insulated hardline</a:t>
            </a:r>
          </a:p>
          <a:p>
            <a:pPr>
              <a:buFontTx/>
              <a:buNone/>
            </a:pPr>
            <a:r>
              <a:rPr lang="en-US" altLang="en-US" dirty="0">
                <a:solidFill>
                  <a:schemeClr val="bg1">
                    <a:lumMod val="75000"/>
                  </a:schemeClr>
                </a:solidFill>
              </a:rPr>
              <a:t>D. 75-ohm flexible coax</a:t>
            </a:r>
          </a:p>
        </p:txBody>
      </p:sp>
    </p:spTree>
    <p:extLst>
      <p:ext uri="{BB962C8B-B14F-4D97-AF65-F5344CB8AC3E}">
        <p14:creationId xmlns:p14="http://schemas.microsoft.com/office/powerpoint/2010/main" val="3257786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1DB0-4C50-27E1-1415-2FF644AE13F4}"/>
              </a:ext>
            </a:extLst>
          </p:cNvPr>
          <p:cNvSpPr>
            <a:spLocks noGrp="1"/>
          </p:cNvSpPr>
          <p:nvPr>
            <p:ph type="title"/>
          </p:nvPr>
        </p:nvSpPr>
        <p:spPr/>
        <p:txBody>
          <a:bodyPr/>
          <a:lstStyle/>
          <a:p>
            <a:r>
              <a:rPr lang="en-US" dirty="0"/>
              <a:t>T9B12</a:t>
            </a:r>
          </a:p>
        </p:txBody>
      </p:sp>
      <p:sp>
        <p:nvSpPr>
          <p:cNvPr id="3" name="Content Placeholder 2">
            <a:extLst>
              <a:ext uri="{FF2B5EF4-FFF2-40B4-BE49-F238E27FC236}">
                <a16:creationId xmlns:a16="http://schemas.microsoft.com/office/drawing/2014/main" id="{45E8CBA9-46F1-833C-D63F-4048EC7A1FCB}"/>
              </a:ext>
            </a:extLst>
          </p:cNvPr>
          <p:cNvSpPr>
            <a:spLocks noGrp="1"/>
          </p:cNvSpPr>
          <p:nvPr>
            <p:ph idx="1"/>
          </p:nvPr>
        </p:nvSpPr>
        <p:spPr/>
        <p:txBody>
          <a:bodyPr/>
          <a:lstStyle/>
          <a:p>
            <a:pPr marL="0" indent="0">
              <a:buNone/>
            </a:pPr>
            <a:r>
              <a:rPr lang="en-US" dirty="0"/>
              <a:t>What is standing wave ratio (SWR)?</a:t>
            </a:r>
          </a:p>
          <a:p>
            <a:pPr marL="0" indent="0">
              <a:buNone/>
            </a:pPr>
            <a:r>
              <a:rPr lang="en-US" dirty="0"/>
              <a:t>A. A measure of how well a load is matched to a transmission line</a:t>
            </a:r>
          </a:p>
          <a:p>
            <a:pPr marL="0" indent="0">
              <a:buNone/>
            </a:pPr>
            <a:r>
              <a:rPr lang="en-US" dirty="0"/>
              <a:t>B. The ratio of amplifier power output to input</a:t>
            </a:r>
          </a:p>
          <a:p>
            <a:pPr marL="0" indent="0">
              <a:buNone/>
            </a:pPr>
            <a:r>
              <a:rPr lang="en-US" dirty="0"/>
              <a:t>C. The transmitter efficiency ratio</a:t>
            </a:r>
          </a:p>
          <a:p>
            <a:pPr marL="0" indent="0">
              <a:buNone/>
            </a:pPr>
            <a:r>
              <a:rPr lang="en-US" dirty="0"/>
              <a:t>D. An indication of the quality of your station’s ground connection</a:t>
            </a:r>
          </a:p>
        </p:txBody>
      </p:sp>
    </p:spTree>
    <p:extLst>
      <p:ext uri="{BB962C8B-B14F-4D97-AF65-F5344CB8AC3E}">
        <p14:creationId xmlns:p14="http://schemas.microsoft.com/office/powerpoint/2010/main" val="3983041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1DB0-4C50-27E1-1415-2FF644AE13F4}"/>
              </a:ext>
            </a:extLst>
          </p:cNvPr>
          <p:cNvSpPr>
            <a:spLocks noGrp="1"/>
          </p:cNvSpPr>
          <p:nvPr>
            <p:ph type="title"/>
          </p:nvPr>
        </p:nvSpPr>
        <p:spPr/>
        <p:txBody>
          <a:bodyPr/>
          <a:lstStyle/>
          <a:p>
            <a:r>
              <a:rPr lang="en-US" dirty="0"/>
              <a:t>T9B12</a:t>
            </a:r>
          </a:p>
        </p:txBody>
      </p:sp>
      <p:sp>
        <p:nvSpPr>
          <p:cNvPr id="3" name="Content Placeholder 2">
            <a:extLst>
              <a:ext uri="{FF2B5EF4-FFF2-40B4-BE49-F238E27FC236}">
                <a16:creationId xmlns:a16="http://schemas.microsoft.com/office/drawing/2014/main" id="{45E8CBA9-46F1-833C-D63F-4048EC7A1FCB}"/>
              </a:ext>
            </a:extLst>
          </p:cNvPr>
          <p:cNvSpPr>
            <a:spLocks noGrp="1"/>
          </p:cNvSpPr>
          <p:nvPr>
            <p:ph idx="1"/>
          </p:nvPr>
        </p:nvSpPr>
        <p:spPr/>
        <p:txBody>
          <a:bodyPr/>
          <a:lstStyle/>
          <a:p>
            <a:pPr marL="0" indent="0">
              <a:buNone/>
            </a:pPr>
            <a:r>
              <a:rPr lang="en-US" dirty="0"/>
              <a:t>What is standing wave ratio (SWR)?</a:t>
            </a:r>
          </a:p>
          <a:p>
            <a:pPr marL="0" indent="0">
              <a:buNone/>
            </a:pPr>
            <a:r>
              <a:rPr lang="en-US" dirty="0"/>
              <a:t>A. A measure of how well a load is matched to a transmission line</a:t>
            </a:r>
          </a:p>
          <a:p>
            <a:pPr marL="0" indent="0">
              <a:buNone/>
            </a:pPr>
            <a:r>
              <a:rPr lang="en-US" dirty="0">
                <a:solidFill>
                  <a:schemeClr val="bg1">
                    <a:lumMod val="75000"/>
                  </a:schemeClr>
                </a:solidFill>
              </a:rPr>
              <a:t>B. The ratio of amplifier power output to input</a:t>
            </a:r>
          </a:p>
          <a:p>
            <a:pPr marL="0" indent="0">
              <a:buNone/>
            </a:pPr>
            <a:r>
              <a:rPr lang="en-US" dirty="0">
                <a:solidFill>
                  <a:schemeClr val="bg1">
                    <a:lumMod val="75000"/>
                  </a:schemeClr>
                </a:solidFill>
              </a:rPr>
              <a:t>C. The transmitter efficiency ratio</a:t>
            </a:r>
          </a:p>
          <a:p>
            <a:pPr marL="0" indent="0">
              <a:buNone/>
            </a:pPr>
            <a:r>
              <a:rPr lang="en-US" dirty="0">
                <a:solidFill>
                  <a:schemeClr val="bg1">
                    <a:lumMod val="75000"/>
                  </a:schemeClr>
                </a:solidFill>
              </a:rPr>
              <a:t>D. An indication of the quality of your station’s ground connection</a:t>
            </a:r>
          </a:p>
        </p:txBody>
      </p:sp>
    </p:spTree>
    <p:extLst>
      <p:ext uri="{BB962C8B-B14F-4D97-AF65-F5344CB8AC3E}">
        <p14:creationId xmlns:p14="http://schemas.microsoft.com/office/powerpoint/2010/main" val="951340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p:txBody>
          <a:bodyPr/>
          <a:lstStyle/>
          <a:p>
            <a:pPr marL="0" indent="0" algn="ctr">
              <a:buNone/>
            </a:pPr>
            <a:r>
              <a:rPr lang="en-US" altLang="en-US" sz="4400" b="1" dirty="0"/>
              <a:t>End of Sub-element 9</a:t>
            </a:r>
          </a:p>
          <a:p>
            <a:pPr marL="0" indent="0" algn="ctr">
              <a:buNone/>
            </a:pPr>
            <a:r>
              <a:rPr lang="en-US" altLang="en-US" sz="4400" b="1"/>
              <a:t>(91% completed)</a:t>
            </a:r>
          </a:p>
          <a:p>
            <a:pPr algn="ctr"/>
            <a:endParaRPr lang="en-US" altLang="en-US" sz="4400" b="1" dirty="0"/>
          </a:p>
          <a:p>
            <a:pPr marL="0" indent="0" algn="ctr">
              <a:buNone/>
            </a:pPr>
            <a:r>
              <a:rPr lang="en-US" altLang="en-US" sz="4400" b="1" dirty="0"/>
              <a:t>Proceed to Sub-element 10 when ready</a:t>
            </a:r>
          </a:p>
        </p:txBody>
      </p:sp>
    </p:spTree>
    <p:extLst>
      <p:ext uri="{BB962C8B-B14F-4D97-AF65-F5344CB8AC3E}">
        <p14:creationId xmlns:p14="http://schemas.microsoft.com/office/powerpoint/2010/main" val="382748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Content Placeholder 2"/>
          <p:cNvSpPr>
            <a:spLocks noGrp="1"/>
          </p:cNvSpPr>
          <p:nvPr>
            <p:ph idx="1"/>
          </p:nvPr>
        </p:nvSpPr>
        <p:spPr/>
        <p:txBody>
          <a:bodyPr/>
          <a:lstStyle/>
          <a:p>
            <a:r>
              <a:rPr lang="en-US" altLang="en-US" b="1" dirty="0"/>
              <a:t>SUBELEMENT T9 – ANTENNAS AND FEED LINES</a:t>
            </a:r>
          </a:p>
          <a:p>
            <a:endParaRPr lang="en-US" altLang="en-US" b="1" dirty="0"/>
          </a:p>
          <a:p>
            <a:r>
              <a:rPr lang="en-US" altLang="en-US" b="1" dirty="0"/>
              <a:t>[2 Exam Questions - 2 Groups]</a:t>
            </a:r>
            <a:endParaRPr lang="en-US" altLang="en-US" dirty="0"/>
          </a:p>
        </p:txBody>
      </p:sp>
    </p:spTree>
    <p:extLst>
      <p:ext uri="{BB962C8B-B14F-4D97-AF65-F5344CB8AC3E}">
        <p14:creationId xmlns:p14="http://schemas.microsoft.com/office/powerpoint/2010/main" val="182078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Content Placeholder 2"/>
          <p:cNvSpPr>
            <a:spLocks noGrp="1"/>
          </p:cNvSpPr>
          <p:nvPr>
            <p:ph idx="1"/>
          </p:nvPr>
        </p:nvSpPr>
        <p:spPr>
          <a:xfrm>
            <a:off x="404247" y="457200"/>
            <a:ext cx="8229600" cy="4525963"/>
          </a:xfrm>
        </p:spPr>
        <p:txBody>
          <a:bodyPr/>
          <a:lstStyle/>
          <a:p>
            <a:r>
              <a:rPr lang="en-US" altLang="en-US" b="1" dirty="0"/>
              <a:t>T9A – Antennas: vertical and horizontal polarization, concept of antenna gain, definition and types of beam antennas, antenna loading, common portable and mobile antennas, relationships between resonant length and frequency, dipole pattern</a:t>
            </a:r>
          </a:p>
          <a:p>
            <a:endParaRPr lang="en-US" altLang="en-US" b="1" dirty="0"/>
          </a:p>
          <a:p>
            <a:r>
              <a:rPr lang="en-US" altLang="en-US" b="1" dirty="0"/>
              <a:t>#31 of 35</a:t>
            </a:r>
          </a:p>
          <a:p>
            <a:endParaRPr lang="en-US" altLang="en-US" dirty="0"/>
          </a:p>
        </p:txBody>
      </p:sp>
      <p:sp>
        <p:nvSpPr>
          <p:cNvPr id="4" name="TextBox 3"/>
          <p:cNvSpPr txBox="1">
            <a:spLocks noChangeArrowheads="1"/>
          </p:cNvSpPr>
          <p:nvPr/>
        </p:nvSpPr>
        <p:spPr bwMode="auto">
          <a:xfrm>
            <a:off x="472698" y="5320999"/>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b="1" dirty="0">
                <a:solidFill>
                  <a:srgbClr val="0070C0"/>
                </a:solidFill>
                <a:cs typeface="Arial" charset="0"/>
              </a:rPr>
              <a:t>Math formula to calculate Wavelength (</a:t>
            </a:r>
            <a:r>
              <a:rPr lang="en-US" altLang="en-US" b="1" dirty="0">
                <a:solidFill>
                  <a:srgbClr val="0070C0"/>
                </a:solidFill>
                <a:cs typeface="Arial" charset="0"/>
                <a:sym typeface="Symbol" pitchFamily="18" charset="2"/>
              </a:rPr>
              <a:t>)</a:t>
            </a:r>
          </a:p>
          <a:p>
            <a:pPr eaLnBrk="1" fontAlgn="base" hangingPunct="1">
              <a:spcBef>
                <a:spcPct val="0"/>
              </a:spcBef>
              <a:spcAft>
                <a:spcPct val="0"/>
              </a:spcAft>
              <a:buFontTx/>
              <a:buNone/>
            </a:pPr>
            <a:r>
              <a:rPr lang="en-US" altLang="en-US" b="1" dirty="0">
                <a:solidFill>
                  <a:srgbClr val="0070C0"/>
                </a:solidFill>
                <a:cs typeface="Arial" charset="0"/>
                <a:sym typeface="Symbol" pitchFamily="18" charset="2"/>
              </a:rPr>
              <a:t> = 300 ÷ Frequency (in Mega Hertz)</a:t>
            </a:r>
            <a:endParaRPr lang="en-US" altLang="en-US" b="1" dirty="0">
              <a:solidFill>
                <a:srgbClr val="0070C0"/>
              </a:solidFill>
              <a:cs typeface="Arial" charset="0"/>
            </a:endParaRPr>
          </a:p>
        </p:txBody>
      </p:sp>
    </p:spTree>
    <p:extLst>
      <p:ext uri="{BB962C8B-B14F-4D97-AF65-F5344CB8AC3E}">
        <p14:creationId xmlns:p14="http://schemas.microsoft.com/office/powerpoint/2010/main" val="143760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p:nvPr>
        </p:nvSpPr>
        <p:spPr/>
        <p:txBody>
          <a:bodyPr/>
          <a:lstStyle/>
          <a:p>
            <a:r>
              <a:rPr lang="en-US" altLang="en-US"/>
              <a:t>T9A01</a:t>
            </a:r>
          </a:p>
        </p:txBody>
      </p:sp>
      <p:sp>
        <p:nvSpPr>
          <p:cNvPr id="3" name="Content Placeholder 2"/>
          <p:cNvSpPr>
            <a:spLocks noGrp="1"/>
          </p:cNvSpPr>
          <p:nvPr>
            <p:ph idx="1"/>
          </p:nvPr>
        </p:nvSpPr>
        <p:spPr>
          <a:xfrm>
            <a:off x="431370" y="1295400"/>
            <a:ext cx="8229600" cy="4525963"/>
          </a:xfrm>
        </p:spPr>
        <p:txBody>
          <a:bodyPr/>
          <a:lstStyle/>
          <a:p>
            <a:pPr>
              <a:buFontTx/>
              <a:buNone/>
            </a:pPr>
            <a:r>
              <a:rPr lang="en-US" altLang="en-US" dirty="0"/>
              <a:t>What is a beam antenna?</a:t>
            </a:r>
          </a:p>
          <a:p>
            <a:pPr>
              <a:buFontTx/>
              <a:buNone/>
            </a:pPr>
            <a:r>
              <a:rPr lang="en-US" altLang="en-US" dirty="0"/>
              <a:t>A. An antenna built from aluminum I-beams</a:t>
            </a:r>
          </a:p>
          <a:p>
            <a:pPr>
              <a:buFontTx/>
              <a:buNone/>
            </a:pPr>
            <a:r>
              <a:rPr lang="en-US" altLang="en-US" dirty="0"/>
              <a:t>B. An omnidirectional antenna invented by Clarence Beam</a:t>
            </a:r>
          </a:p>
          <a:p>
            <a:pPr>
              <a:buFontTx/>
              <a:buNone/>
            </a:pPr>
            <a:r>
              <a:rPr lang="en-US" altLang="en-US" dirty="0"/>
              <a:t>C. An antenna that concentrates signals in one direction</a:t>
            </a:r>
          </a:p>
          <a:p>
            <a:pPr>
              <a:buFontTx/>
              <a:buNone/>
            </a:pPr>
            <a:r>
              <a:rPr lang="en-US" altLang="en-US" dirty="0"/>
              <a:t>D. An antenna that reverses the phase of received signals</a:t>
            </a:r>
          </a:p>
        </p:txBody>
      </p:sp>
    </p:spTree>
    <p:extLst>
      <p:ext uri="{BB962C8B-B14F-4D97-AF65-F5344CB8AC3E}">
        <p14:creationId xmlns:p14="http://schemas.microsoft.com/office/powerpoint/2010/main" val="143703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943F7A-AC7A-4263-8C84-D11E21E47317}"/>
              </a:ext>
            </a:extLst>
          </p:cNvPr>
          <p:cNvPicPr>
            <a:picLocks noChangeAspect="1"/>
          </p:cNvPicPr>
          <p:nvPr/>
        </p:nvPicPr>
        <p:blipFill>
          <a:blip r:embed="rId2"/>
          <a:stretch>
            <a:fillRect/>
          </a:stretch>
        </p:blipFill>
        <p:spPr>
          <a:xfrm>
            <a:off x="3962400" y="4018850"/>
            <a:ext cx="5053060" cy="2803525"/>
          </a:xfrm>
          <a:prstGeom prst="rect">
            <a:avLst/>
          </a:prstGeom>
        </p:spPr>
      </p:pic>
      <p:sp>
        <p:nvSpPr>
          <p:cNvPr id="476162" name="Title 1"/>
          <p:cNvSpPr>
            <a:spLocks noGrp="1"/>
          </p:cNvSpPr>
          <p:nvPr>
            <p:ph type="title"/>
          </p:nvPr>
        </p:nvSpPr>
        <p:spPr/>
        <p:txBody>
          <a:bodyPr/>
          <a:lstStyle/>
          <a:p>
            <a:r>
              <a:rPr lang="en-US" altLang="en-US"/>
              <a:t>T9A01</a:t>
            </a:r>
          </a:p>
        </p:txBody>
      </p:sp>
      <p:sp>
        <p:nvSpPr>
          <p:cNvPr id="3" name="Content Placeholder 2"/>
          <p:cNvSpPr>
            <a:spLocks noGrp="1"/>
          </p:cNvSpPr>
          <p:nvPr>
            <p:ph idx="1"/>
          </p:nvPr>
        </p:nvSpPr>
        <p:spPr>
          <a:xfrm>
            <a:off x="431370" y="1295400"/>
            <a:ext cx="8229600" cy="4525963"/>
          </a:xfrm>
        </p:spPr>
        <p:txBody>
          <a:bodyPr/>
          <a:lstStyle/>
          <a:p>
            <a:pPr>
              <a:buFontTx/>
              <a:buNone/>
            </a:pPr>
            <a:r>
              <a:rPr lang="en-US" altLang="en-US" dirty="0"/>
              <a:t>What is a beam antenna?</a:t>
            </a:r>
          </a:p>
          <a:p>
            <a:pPr>
              <a:buFontTx/>
              <a:buNone/>
            </a:pPr>
            <a:r>
              <a:rPr lang="en-US" altLang="en-US" dirty="0">
                <a:solidFill>
                  <a:schemeClr val="bg1">
                    <a:lumMod val="75000"/>
                  </a:schemeClr>
                </a:solidFill>
              </a:rPr>
              <a:t>A. An antenna built from aluminum I-beams</a:t>
            </a:r>
          </a:p>
          <a:p>
            <a:pPr>
              <a:buFontTx/>
              <a:buNone/>
            </a:pPr>
            <a:r>
              <a:rPr lang="en-US" altLang="en-US" dirty="0">
                <a:solidFill>
                  <a:schemeClr val="bg1">
                    <a:lumMod val="75000"/>
                  </a:schemeClr>
                </a:solidFill>
              </a:rPr>
              <a:t>B. An omnidirectional antenna invented by Clarence Beam</a:t>
            </a:r>
          </a:p>
          <a:p>
            <a:pPr>
              <a:buFontTx/>
              <a:buNone/>
            </a:pPr>
            <a:r>
              <a:rPr lang="en-US" altLang="en-US" dirty="0"/>
              <a:t>C. An antenna that concentrates signals in one direction</a:t>
            </a:r>
          </a:p>
          <a:p>
            <a:pPr>
              <a:buFontTx/>
              <a:buNone/>
            </a:pPr>
            <a:r>
              <a:rPr lang="en-US" altLang="en-US" dirty="0">
                <a:solidFill>
                  <a:schemeClr val="bg1">
                    <a:lumMod val="75000"/>
                  </a:schemeClr>
                </a:solidFill>
              </a:rPr>
              <a:t>D. An antenna that reverses the phase of received signals</a:t>
            </a:r>
          </a:p>
        </p:txBody>
      </p:sp>
    </p:spTree>
    <p:extLst>
      <p:ext uri="{BB962C8B-B14F-4D97-AF65-F5344CB8AC3E}">
        <p14:creationId xmlns:p14="http://schemas.microsoft.com/office/powerpoint/2010/main" val="1530007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2589</Words>
  <Application>Microsoft Office PowerPoint</Application>
  <PresentationFormat>On-screen Show (4:3)</PresentationFormat>
  <Paragraphs>338</Paragraphs>
  <Slides>57</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57</vt:i4>
      </vt:variant>
    </vt:vector>
  </HeadingPairs>
  <TitlesOfParts>
    <vt:vector size="62" baseType="lpstr">
      <vt:lpstr>Arial</vt:lpstr>
      <vt:lpstr>Calibri</vt:lpstr>
      <vt:lpstr>Office Theme</vt:lpstr>
      <vt:lpstr>Default Design</vt:lpstr>
      <vt:lpstr>1_Default Design</vt:lpstr>
      <vt:lpstr>Hi-Landers Ham Class</vt:lpstr>
      <vt:lpstr>Sub-element 9 of 10</vt:lpstr>
      <vt:lpstr>PowerPoint Presentation</vt:lpstr>
      <vt:lpstr>Study Hints</vt:lpstr>
      <vt:lpstr>Text Color</vt:lpstr>
      <vt:lpstr>PowerPoint Presentation</vt:lpstr>
      <vt:lpstr>PowerPoint Presentation</vt:lpstr>
      <vt:lpstr>T9A01</vt:lpstr>
      <vt:lpstr>T9A01</vt:lpstr>
      <vt:lpstr>T9A02</vt:lpstr>
      <vt:lpstr>T9A02</vt:lpstr>
      <vt:lpstr>T9A03</vt:lpstr>
      <vt:lpstr>T9A03</vt:lpstr>
      <vt:lpstr>T9A04</vt:lpstr>
      <vt:lpstr>T9A04</vt:lpstr>
      <vt:lpstr>T9A05</vt:lpstr>
      <vt:lpstr>T9A05</vt:lpstr>
      <vt:lpstr>T9A06</vt:lpstr>
      <vt:lpstr>T9A06</vt:lpstr>
      <vt:lpstr>T9A07</vt:lpstr>
      <vt:lpstr>T9A07</vt:lpstr>
      <vt:lpstr>T9A08</vt:lpstr>
      <vt:lpstr>T9A08</vt:lpstr>
      <vt:lpstr>T9A09</vt:lpstr>
      <vt:lpstr>T9A09</vt:lpstr>
      <vt:lpstr>T9A10</vt:lpstr>
      <vt:lpstr>T9A10</vt:lpstr>
      <vt:lpstr>T9A11</vt:lpstr>
      <vt:lpstr>T9A11</vt:lpstr>
      <vt:lpstr>T9A12</vt:lpstr>
      <vt:lpstr>T9A12</vt:lpstr>
      <vt:lpstr>PowerPoint Presentation</vt:lpstr>
      <vt:lpstr>T9B01</vt:lpstr>
      <vt:lpstr>T9B01</vt:lpstr>
      <vt:lpstr>T9B02</vt:lpstr>
      <vt:lpstr>T9B02</vt:lpstr>
      <vt:lpstr>T9B03</vt:lpstr>
      <vt:lpstr>T9B03</vt:lpstr>
      <vt:lpstr>T9B04</vt:lpstr>
      <vt:lpstr>T9B04</vt:lpstr>
      <vt:lpstr>T9B05</vt:lpstr>
      <vt:lpstr>T9B05</vt:lpstr>
      <vt:lpstr>T9B06</vt:lpstr>
      <vt:lpstr>T9B06</vt:lpstr>
      <vt:lpstr>T9B07</vt:lpstr>
      <vt:lpstr>T9B07</vt:lpstr>
      <vt:lpstr>T9B08</vt:lpstr>
      <vt:lpstr>T9B08</vt:lpstr>
      <vt:lpstr>T9B09</vt:lpstr>
      <vt:lpstr>T9B09</vt:lpstr>
      <vt:lpstr>T9B10</vt:lpstr>
      <vt:lpstr>T9B10</vt:lpstr>
      <vt:lpstr>T9B11</vt:lpstr>
      <vt:lpstr>T9B11</vt:lpstr>
      <vt:lpstr>T9B12</vt:lpstr>
      <vt:lpstr>T9B12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Hi-Landers Ham Class</dc:title>
  <dc:creator>Rich</dc:creator>
  <cp:lastModifiedBy>Rich Bugarin</cp:lastModifiedBy>
  <cp:revision>22</cp:revision>
  <dcterms:created xsi:type="dcterms:W3CDTF">2016-01-07T00:22:41Z</dcterms:created>
  <dcterms:modified xsi:type="dcterms:W3CDTF">2022-05-18T04:06:46Z</dcterms:modified>
</cp:coreProperties>
</file>